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332" r:id="rId2"/>
    <p:sldId id="318" r:id="rId3"/>
    <p:sldId id="350" r:id="rId4"/>
    <p:sldId id="385" r:id="rId5"/>
    <p:sldId id="366" r:id="rId6"/>
    <p:sldId id="368" r:id="rId7"/>
    <p:sldId id="367" r:id="rId8"/>
    <p:sldId id="369" r:id="rId9"/>
    <p:sldId id="371" r:id="rId10"/>
    <p:sldId id="372" r:id="rId11"/>
    <p:sldId id="373" r:id="rId12"/>
    <p:sldId id="374" r:id="rId13"/>
    <p:sldId id="328" r:id="rId14"/>
    <p:sldId id="261" r:id="rId15"/>
    <p:sldId id="384" r:id="rId16"/>
    <p:sldId id="329" r:id="rId17"/>
    <p:sldId id="330" r:id="rId18"/>
    <p:sldId id="262" r:id="rId19"/>
    <p:sldId id="274" r:id="rId20"/>
    <p:sldId id="401" r:id="rId21"/>
    <p:sldId id="275" r:id="rId22"/>
    <p:sldId id="276" r:id="rId23"/>
    <p:sldId id="365" r:id="rId24"/>
    <p:sldId id="402" r:id="rId25"/>
    <p:sldId id="403" r:id="rId26"/>
    <p:sldId id="277" r:id="rId27"/>
    <p:sldId id="336" r:id="rId28"/>
    <p:sldId id="386" r:id="rId29"/>
    <p:sldId id="278" r:id="rId30"/>
    <p:sldId id="337" r:id="rId31"/>
    <p:sldId id="338" r:id="rId32"/>
    <p:sldId id="339" r:id="rId33"/>
    <p:sldId id="340" r:id="rId34"/>
    <p:sldId id="341" r:id="rId35"/>
    <p:sldId id="342" r:id="rId36"/>
    <p:sldId id="343" r:id="rId37"/>
    <p:sldId id="344" r:id="rId38"/>
    <p:sldId id="345" r:id="rId39"/>
    <p:sldId id="346" r:id="rId40"/>
    <p:sldId id="381" r:id="rId41"/>
    <p:sldId id="281" r:id="rId42"/>
    <p:sldId id="319" r:id="rId43"/>
    <p:sldId id="361" r:id="rId44"/>
    <p:sldId id="362" r:id="rId45"/>
    <p:sldId id="363" r:id="rId46"/>
    <p:sldId id="364" r:id="rId47"/>
    <p:sldId id="358" r:id="rId48"/>
    <p:sldId id="323" r:id="rId49"/>
    <p:sldId id="388" r:id="rId50"/>
    <p:sldId id="387" r:id="rId51"/>
    <p:sldId id="352" r:id="rId52"/>
    <p:sldId id="354" r:id="rId53"/>
    <p:sldId id="355" r:id="rId54"/>
    <p:sldId id="356" r:id="rId55"/>
    <p:sldId id="357" r:id="rId56"/>
    <p:sldId id="285" r:id="rId57"/>
    <p:sldId id="391" r:id="rId58"/>
    <p:sldId id="286" r:id="rId59"/>
    <p:sldId id="378"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10" autoAdjust="0"/>
    <p:restoredTop sz="94660"/>
  </p:normalViewPr>
  <p:slideViewPr>
    <p:cSldViewPr snapToGrid="0">
      <p:cViewPr varScale="1">
        <p:scale>
          <a:sx n="98" d="100"/>
          <a:sy n="98" d="100"/>
        </p:scale>
        <p:origin x="102" y="21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74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86431-7FA9-474D-9C4F-E92ABD57F9E1}" type="datetimeFigureOut">
              <a:rPr lang="en-US" smtClean="0"/>
              <a:pPr/>
              <a:t>9/9/2014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960C13-9DFE-4352-8BE5-3D4732F609E4}" type="slidenum">
              <a:rPr lang="en-US" smtClean="0"/>
              <a:pPr/>
              <a:t>‹#›</a:t>
            </a:fld>
            <a:endParaRPr lang="en-US"/>
          </a:p>
        </p:txBody>
      </p:sp>
    </p:spTree>
    <p:extLst>
      <p:ext uri="{BB962C8B-B14F-4D97-AF65-F5344CB8AC3E}">
        <p14:creationId xmlns:p14="http://schemas.microsoft.com/office/powerpoint/2010/main" val="1405146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miter lim="800000"/>
            <a:headEnd/>
            <a:tailEnd/>
          </a:ln>
        </p:spPr>
        <p:txBody>
          <a:bodyPr/>
          <a:lstStyle/>
          <a:p>
            <a:fld id="{2EE65E56-C9B3-4870-9BDD-DC1CCDB26FA4}" type="slidenum">
              <a:rPr lang="en-US" smtClean="0">
                <a:latin typeface="Arial" charset="0"/>
              </a:rPr>
              <a:pPr/>
              <a:t>1</a:t>
            </a:fld>
            <a:endParaRPr lang="en-US" smtClean="0">
              <a:latin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297460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fontAlgn="auto">
              <a:spcBef>
                <a:spcPts val="0"/>
              </a:spcBef>
              <a:spcAft>
                <a:spcPts val="0"/>
              </a:spcAft>
              <a:defRPr/>
            </a:pPr>
            <a:fld id="{58AF5DF7-D173-44DD-818B-985DAE24E263}" type="slidenum">
              <a:rPr lang="en-US" sz="1200">
                <a:solidFill>
                  <a:prstClr val="black"/>
                </a:solidFill>
                <a:latin typeface="Calibri"/>
              </a:rPr>
              <a:pPr algn="r" fontAlgn="auto">
                <a:spcBef>
                  <a:spcPts val="0"/>
                </a:spcBef>
                <a:spcAft>
                  <a:spcPts val="0"/>
                </a:spcAft>
                <a:defRPr/>
              </a:pPr>
              <a:t>19</a:t>
            </a:fld>
            <a:endParaRPr lang="en-US" sz="1200">
              <a:solidFill>
                <a:prstClr val="black"/>
              </a:solidFill>
              <a:latin typeface="Calibri"/>
            </a:endParaRPr>
          </a:p>
        </p:txBody>
      </p:sp>
      <p:sp>
        <p:nvSpPr>
          <p:cNvPr id="88067" name="Slide Image Placeholder 1"/>
          <p:cNvSpPr>
            <a:spLocks noGrp="1" noRot="1" noChangeAspect="1" noTextEdit="1"/>
          </p:cNvSpPr>
          <p:nvPr>
            <p:ph type="sldImg"/>
          </p:nvPr>
        </p:nvSpPr>
        <p:spPr>
          <a:ln/>
        </p:spPr>
      </p:sp>
      <p:sp>
        <p:nvSpPr>
          <p:cNvPr id="8806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8806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auto" hangingPunct="1">
              <a:spcBef>
                <a:spcPts val="0"/>
              </a:spcBef>
              <a:spcAft>
                <a:spcPts val="0"/>
              </a:spcAft>
            </a:pPr>
            <a:fld id="{5BB597F9-BAB7-48DB-8713-35795752A26A}" type="slidenum">
              <a:rPr lang="en-US" sz="1200">
                <a:solidFill>
                  <a:prstClr val="black"/>
                </a:solidFill>
                <a:latin typeface="Calibri" pitchFamily="34" charset="0"/>
                <a:cs typeface="Arial" charset="0"/>
              </a:rPr>
              <a:pPr algn="r" eaLnBrk="1" fontAlgn="auto" hangingPunct="1">
                <a:spcBef>
                  <a:spcPts val="0"/>
                </a:spcBef>
                <a:spcAft>
                  <a:spcPts val="0"/>
                </a:spcAft>
              </a:pPr>
              <a:t>19</a:t>
            </a:fld>
            <a:endParaRPr lang="en-US" sz="1200">
              <a:solidFill>
                <a:prstClr val="black"/>
              </a:solidFill>
              <a:latin typeface="Calibri" pitchFamily="34" charset="0"/>
              <a:cs typeface="Arial" charset="0"/>
            </a:endParaRPr>
          </a:p>
        </p:txBody>
      </p:sp>
    </p:spTree>
    <p:extLst>
      <p:ext uri="{BB962C8B-B14F-4D97-AF65-F5344CB8AC3E}">
        <p14:creationId xmlns:p14="http://schemas.microsoft.com/office/powerpoint/2010/main" val="204295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fontAlgn="auto">
              <a:spcBef>
                <a:spcPts val="0"/>
              </a:spcBef>
              <a:spcAft>
                <a:spcPts val="0"/>
              </a:spcAft>
              <a:defRPr/>
            </a:pPr>
            <a:fld id="{58AF5DF7-D173-44DD-818B-985DAE24E263}" type="slidenum">
              <a:rPr lang="en-US" sz="1200">
                <a:solidFill>
                  <a:prstClr val="black"/>
                </a:solidFill>
                <a:latin typeface="Calibri"/>
              </a:rPr>
              <a:pPr algn="r" fontAlgn="auto">
                <a:spcBef>
                  <a:spcPts val="0"/>
                </a:spcBef>
                <a:spcAft>
                  <a:spcPts val="0"/>
                </a:spcAft>
                <a:defRPr/>
              </a:pPr>
              <a:t>21</a:t>
            </a:fld>
            <a:endParaRPr lang="en-US" sz="1200">
              <a:solidFill>
                <a:prstClr val="black"/>
              </a:solidFill>
              <a:latin typeface="Calibri"/>
            </a:endParaRPr>
          </a:p>
        </p:txBody>
      </p:sp>
      <p:sp>
        <p:nvSpPr>
          <p:cNvPr id="88067" name="Slide Image Placeholder 1"/>
          <p:cNvSpPr>
            <a:spLocks noGrp="1" noRot="1" noChangeAspect="1" noTextEdit="1"/>
          </p:cNvSpPr>
          <p:nvPr>
            <p:ph type="sldImg"/>
          </p:nvPr>
        </p:nvSpPr>
        <p:spPr>
          <a:ln/>
        </p:spPr>
      </p:sp>
      <p:sp>
        <p:nvSpPr>
          <p:cNvPr id="8806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8806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auto" hangingPunct="1">
              <a:spcBef>
                <a:spcPts val="0"/>
              </a:spcBef>
              <a:spcAft>
                <a:spcPts val="0"/>
              </a:spcAft>
            </a:pPr>
            <a:fld id="{5BB597F9-BAB7-48DB-8713-35795752A26A}" type="slidenum">
              <a:rPr lang="en-US" sz="1200">
                <a:solidFill>
                  <a:prstClr val="black"/>
                </a:solidFill>
                <a:latin typeface="Calibri" pitchFamily="34" charset="0"/>
                <a:cs typeface="Arial" charset="0"/>
              </a:rPr>
              <a:pPr algn="r" eaLnBrk="1" fontAlgn="auto" hangingPunct="1">
                <a:spcBef>
                  <a:spcPts val="0"/>
                </a:spcBef>
                <a:spcAft>
                  <a:spcPts val="0"/>
                </a:spcAft>
              </a:pPr>
              <a:t>21</a:t>
            </a:fld>
            <a:endParaRPr lang="en-US" sz="1200">
              <a:solidFill>
                <a:prstClr val="black"/>
              </a:solidFill>
              <a:latin typeface="Calibri" pitchFamily="34" charset="0"/>
              <a:cs typeface="Arial" charset="0"/>
            </a:endParaRPr>
          </a:p>
        </p:txBody>
      </p:sp>
    </p:spTree>
    <p:extLst>
      <p:ext uri="{BB962C8B-B14F-4D97-AF65-F5344CB8AC3E}">
        <p14:creationId xmlns:p14="http://schemas.microsoft.com/office/powerpoint/2010/main" val="2972322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auto" hangingPunct="1">
              <a:spcBef>
                <a:spcPts val="0"/>
              </a:spcBef>
              <a:spcAft>
                <a:spcPts val="0"/>
              </a:spcAft>
            </a:pPr>
            <a:fld id="{82D450A2-DB60-4022-8392-7D6C39DDC099}" type="slidenum">
              <a:rPr lang="en-US" sz="1200">
                <a:solidFill>
                  <a:prstClr val="black"/>
                </a:solidFill>
                <a:latin typeface="Calibri" pitchFamily="34" charset="0"/>
                <a:cs typeface="Arial" charset="0"/>
              </a:rPr>
              <a:pPr algn="r" eaLnBrk="1" fontAlgn="auto" hangingPunct="1">
                <a:spcBef>
                  <a:spcPts val="0"/>
                </a:spcBef>
                <a:spcAft>
                  <a:spcPts val="0"/>
                </a:spcAft>
              </a:pPr>
              <a:t>22</a:t>
            </a:fld>
            <a:endParaRPr lang="en-US" sz="1200">
              <a:solidFill>
                <a:prstClr val="black"/>
              </a:solidFill>
              <a:latin typeface="Calibri" pitchFamily="34" charset="0"/>
              <a:cs typeface="Arial" charset="0"/>
            </a:endParaRPr>
          </a:p>
        </p:txBody>
      </p:sp>
      <p:sp>
        <p:nvSpPr>
          <p:cNvPr id="89091" name="Slide Image Placeholder 1"/>
          <p:cNvSpPr>
            <a:spLocks noGrp="1" noRot="1" noChangeAspect="1" noTextEdit="1"/>
          </p:cNvSpPr>
          <p:nvPr>
            <p:ph type="sldImg"/>
          </p:nvPr>
        </p:nvSpPr>
        <p:spPr>
          <a:ln/>
        </p:spPr>
      </p:sp>
      <p:sp>
        <p:nvSpPr>
          <p:cNvPr id="8909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8909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auto" hangingPunct="1">
              <a:spcBef>
                <a:spcPts val="0"/>
              </a:spcBef>
              <a:spcAft>
                <a:spcPts val="0"/>
              </a:spcAft>
            </a:pPr>
            <a:fld id="{E75AF765-3D0C-42B7-88F9-FE4B0880CA59}" type="slidenum">
              <a:rPr lang="en-US" sz="1200">
                <a:solidFill>
                  <a:prstClr val="black"/>
                </a:solidFill>
                <a:latin typeface="Calibri" pitchFamily="34" charset="0"/>
                <a:ea typeface="ＭＳ Ｐゴシック" pitchFamily="34" charset="-128"/>
              </a:rPr>
              <a:pPr algn="r" eaLnBrk="1" fontAlgn="auto" hangingPunct="1">
                <a:spcBef>
                  <a:spcPts val="0"/>
                </a:spcBef>
                <a:spcAft>
                  <a:spcPts val="0"/>
                </a:spcAft>
              </a:pPr>
              <a:t>22</a:t>
            </a:fld>
            <a:endParaRPr lang="en-US" sz="1200">
              <a:solidFill>
                <a:prstClr val="black"/>
              </a:solidFill>
              <a:latin typeface="Calibri" pitchFamily="34" charset="0"/>
              <a:ea typeface="ＭＳ Ｐゴシック" pitchFamily="34" charset="-128"/>
            </a:endParaRPr>
          </a:p>
        </p:txBody>
      </p:sp>
    </p:spTree>
    <p:extLst>
      <p:ext uri="{BB962C8B-B14F-4D97-AF65-F5344CB8AC3E}">
        <p14:creationId xmlns:p14="http://schemas.microsoft.com/office/powerpoint/2010/main" val="423932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B1F7140-616B-4F09-AE88-1C758B972C48}" type="slidenum">
              <a:rPr lang="en-US" smtClean="0">
                <a:solidFill>
                  <a:prstClr val="black"/>
                </a:solidFill>
              </a:rPr>
              <a:pPr eaLnBrk="1" hangingPunct="1"/>
              <a:t>23</a:t>
            </a:fld>
            <a:endParaRPr lang="en-US" smtClean="0">
              <a:solidFill>
                <a:prstClr val="black"/>
              </a:solidFill>
            </a:endParaRPr>
          </a:p>
        </p:txBody>
      </p:sp>
    </p:spTree>
    <p:extLst>
      <p:ext uri="{BB962C8B-B14F-4D97-AF65-F5344CB8AC3E}">
        <p14:creationId xmlns:p14="http://schemas.microsoft.com/office/powerpoint/2010/main" val="482418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A39DF8-E9C2-478E-A0D3-AAB446AA482A}" type="slidenum">
              <a:rPr lang="en-US">
                <a:solidFill>
                  <a:prstClr val="black"/>
                </a:solidFill>
              </a:rPr>
              <a:pPr/>
              <a:t>56</a:t>
            </a:fld>
            <a:endParaRPr lang="en-US">
              <a:solidFill>
                <a:prstClr val="black"/>
              </a:solidFill>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67619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miter lim="800000"/>
            <a:headEnd/>
            <a:tailEnd/>
          </a:ln>
        </p:spPr>
        <p:txBody>
          <a:bodyPr/>
          <a:lstStyle/>
          <a:p>
            <a:fld id="{BCDB98D6-AD81-4927-AF3F-DAA341F1B240}" type="slidenum">
              <a:rPr lang="en-US" smtClean="0">
                <a:latin typeface="Arial" charset="0"/>
              </a:rPr>
              <a:pPr/>
              <a:t>6</a:t>
            </a:fld>
            <a:endParaRPr lang="en-US" smtClean="0">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2905054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miter lim="800000"/>
            <a:headEnd/>
            <a:tailEnd/>
          </a:ln>
        </p:spPr>
        <p:txBody>
          <a:bodyPr/>
          <a:lstStyle/>
          <a:p>
            <a:fld id="{FA433C78-69B5-4D67-8654-48B6B1AE81EF}" type="slidenum">
              <a:rPr lang="en-US" smtClean="0">
                <a:latin typeface="Arial" charset="0"/>
              </a:rPr>
              <a:pPr/>
              <a:t>7</a:t>
            </a:fld>
            <a:endParaRPr lang="en-US" smtClean="0">
              <a:latin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1082105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miter lim="800000"/>
            <a:headEnd/>
            <a:tailEnd/>
          </a:ln>
        </p:spPr>
        <p:txBody>
          <a:bodyPr/>
          <a:lstStyle/>
          <a:p>
            <a:fld id="{DCE1E6C9-9505-4A3F-91B2-29822205413B}" type="slidenum">
              <a:rPr lang="en-US" smtClean="0">
                <a:latin typeface="Arial" charset="0"/>
              </a:rPr>
              <a:pPr/>
              <a:t>8</a:t>
            </a:fld>
            <a:endParaRPr lang="en-US" smtClean="0">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ru-RU" smtClean="0">
              <a:latin typeface="Arial" charset="0"/>
            </a:endParaRPr>
          </a:p>
        </p:txBody>
      </p:sp>
    </p:spTree>
    <p:extLst>
      <p:ext uri="{BB962C8B-B14F-4D97-AF65-F5344CB8AC3E}">
        <p14:creationId xmlns:p14="http://schemas.microsoft.com/office/powerpoint/2010/main" val="3049019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miter lim="800000"/>
            <a:headEnd/>
            <a:tailEnd/>
          </a:ln>
        </p:spPr>
        <p:txBody>
          <a:bodyPr/>
          <a:lstStyle/>
          <a:p>
            <a:fld id="{30534A91-4D2F-436D-94E1-E471313AD5D3}" type="slidenum">
              <a:rPr lang="en-US" smtClean="0">
                <a:latin typeface="Arial" charset="0"/>
              </a:rPr>
              <a:pPr/>
              <a:t>10</a:t>
            </a:fld>
            <a:endParaRPr lang="en-US" smtClean="0">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1657086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miter lim="800000"/>
            <a:headEnd/>
            <a:tailEnd/>
          </a:ln>
        </p:spPr>
        <p:txBody>
          <a:bodyPr/>
          <a:lstStyle/>
          <a:p>
            <a:fld id="{9CC1E8FF-6778-405A-8A79-C1AAA2C9B04F}" type="slidenum">
              <a:rPr lang="en-US" smtClean="0">
                <a:latin typeface="Arial" charset="0"/>
              </a:rPr>
              <a:pPr/>
              <a:t>11</a:t>
            </a:fld>
            <a:endParaRPr lang="en-US" smtClean="0">
              <a:latin typeface="Arial"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1371809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miter lim="800000"/>
            <a:headEnd/>
            <a:tailEnd/>
          </a:ln>
        </p:spPr>
        <p:txBody>
          <a:bodyPr/>
          <a:lstStyle/>
          <a:p>
            <a:fld id="{D7754603-2428-4CC9-BEA1-7D02D17575C9}" type="slidenum">
              <a:rPr lang="en-US" smtClean="0">
                <a:latin typeface="Arial" charset="0"/>
              </a:rPr>
              <a:pPr/>
              <a:t>12</a:t>
            </a:fld>
            <a:endParaRPr lang="en-US" smtClean="0">
              <a:latin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ru-RU" smtClean="0">
              <a:latin typeface="Arial" charset="0"/>
            </a:endParaRPr>
          </a:p>
        </p:txBody>
      </p:sp>
    </p:spTree>
    <p:extLst>
      <p:ext uri="{BB962C8B-B14F-4D97-AF65-F5344CB8AC3E}">
        <p14:creationId xmlns:p14="http://schemas.microsoft.com/office/powerpoint/2010/main" val="1005133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964AC7-26FB-4C95-98A4-0FCAEAD07623}" type="slidenum">
              <a:rPr lang="en-US" smtClean="0"/>
              <a:pPr/>
              <a:t>16</a:t>
            </a:fld>
            <a:endParaRPr lang="en-US"/>
          </a:p>
        </p:txBody>
      </p:sp>
    </p:spTree>
    <p:extLst>
      <p:ext uri="{BB962C8B-B14F-4D97-AF65-F5344CB8AC3E}">
        <p14:creationId xmlns:p14="http://schemas.microsoft.com/office/powerpoint/2010/main" val="2762626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964AC7-26FB-4C95-98A4-0FCAEAD07623}" type="slidenum">
              <a:rPr lang="en-US" smtClean="0"/>
              <a:pPr/>
              <a:t>17</a:t>
            </a:fld>
            <a:endParaRPr lang="en-US"/>
          </a:p>
        </p:txBody>
      </p:sp>
    </p:spTree>
    <p:extLst>
      <p:ext uri="{BB962C8B-B14F-4D97-AF65-F5344CB8AC3E}">
        <p14:creationId xmlns:p14="http://schemas.microsoft.com/office/powerpoint/2010/main" val="9673104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descr="NOAA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4"/>
            <a:ext cx="952500" cy="8131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Shakila Merchant\Documents\Shakila Official\NOAA-2004\LOGOS\EPP-LOGO.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7058" t="18692" r="47451" b="49020"/>
          <a:stretch/>
        </p:blipFill>
        <p:spPr bwMode="auto">
          <a:xfrm>
            <a:off x="11466565" y="6168841"/>
            <a:ext cx="725435" cy="6891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0" y="952500"/>
            <a:ext cx="12192000" cy="36933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rtlCol="0">
            <a:spAutoFit/>
          </a:bodyPr>
          <a:lstStyle/>
          <a:p>
            <a:endParaRPr lang="en-US" dirty="0">
              <a:solidFill>
                <a:srgbClr val="000000"/>
              </a:solidFill>
            </a:endParaRPr>
          </a:p>
        </p:txBody>
      </p:sp>
      <p:pic>
        <p:nvPicPr>
          <p:cNvPr id="1028" name="Picture 4" descr="logo: STA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 y="6056142"/>
            <a:ext cx="801859" cy="801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358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6"/>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9240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46585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4E91E24-5642-4E32-94A7-E6EC1112C4F2}" type="datetimeFigureOut">
              <a:rPr lang="en-US">
                <a:solidFill>
                  <a:srgbClr val="000000"/>
                </a:solidFill>
              </a:rPr>
              <a:pPr/>
              <a:t>9/9/2014</a:t>
            </a:fld>
            <a:endParaRPr lang="en-US">
              <a:solidFill>
                <a:srgbClr val="000000"/>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solidFill>
                <a:srgbClr val="000000"/>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03716F5C-E4AF-44AF-B552-A56CDE1BF3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7104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609600" y="6356351"/>
            <a:ext cx="2844800" cy="365125"/>
          </a:xfrm>
          <a:prstGeom prst="rect">
            <a:avLst/>
          </a:prstGeom>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xfrm>
            <a:off x="4165600" y="6356351"/>
            <a:ext cx="3860800" cy="365125"/>
          </a:xfrm>
          <a:prstGeom prst="rect">
            <a:avLst/>
          </a:prstGeom>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xfrm>
            <a:off x="8737600" y="6356351"/>
            <a:ext cx="2844800" cy="365125"/>
          </a:xfrm>
          <a:prstGeom prst="rect">
            <a:avLst/>
          </a:prstGeom>
          <a:ln/>
        </p:spPr>
        <p:txBody>
          <a:bodyPr/>
          <a:lstStyle>
            <a:lvl1pPr>
              <a:defRPr/>
            </a:lvl1pPr>
          </a:lstStyle>
          <a:p>
            <a:pPr>
              <a:defRPr/>
            </a:pPr>
            <a:fld id="{329BFAE6-9AA3-49E6-8F2E-B1272945B2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39263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7" descr="noaa-right"/>
          <p:cNvPicPr>
            <a:picLocks noChangeAspect="1" noChangeArrowheads="1"/>
          </p:cNvPicPr>
          <p:nvPr userDrawn="1"/>
        </p:nvPicPr>
        <p:blipFill>
          <a:blip r:embed="rId7" cstate="print">
            <a:lum bright="-6000" contrast="36000"/>
          </a:blip>
          <a:srcRect/>
          <a:stretch>
            <a:fillRect/>
          </a:stretch>
        </p:blipFill>
        <p:spPr bwMode="auto">
          <a:xfrm>
            <a:off x="4572000" y="0"/>
            <a:ext cx="7620000" cy="990600"/>
          </a:xfrm>
          <a:prstGeom prst="rect">
            <a:avLst/>
          </a:prstGeom>
          <a:noFill/>
          <a:ln w="9525">
            <a:noFill/>
            <a:miter lim="800000"/>
            <a:headEnd/>
            <a:tailEnd/>
          </a:ln>
        </p:spPr>
      </p:pic>
      <p:sp>
        <p:nvSpPr>
          <p:cNvPr id="1032" name="Line 8"/>
          <p:cNvSpPr>
            <a:spLocks noChangeShapeType="1"/>
          </p:cNvSpPr>
          <p:nvPr userDrawn="1"/>
        </p:nvSpPr>
        <p:spPr bwMode="auto">
          <a:xfrm>
            <a:off x="1930400" y="6553200"/>
            <a:ext cx="8331200" cy="0"/>
          </a:xfrm>
          <a:prstGeom prst="line">
            <a:avLst/>
          </a:prstGeom>
          <a:noFill/>
          <a:ln w="25400">
            <a:solidFill>
              <a:srgbClr val="333399"/>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033" name="Text Box 9"/>
          <p:cNvSpPr txBox="1">
            <a:spLocks noChangeArrowheads="1"/>
          </p:cNvSpPr>
          <p:nvPr userDrawn="1"/>
        </p:nvSpPr>
        <p:spPr bwMode="auto">
          <a:xfrm>
            <a:off x="12703" y="6577013"/>
            <a:ext cx="12179300" cy="223138"/>
          </a:xfrm>
          <a:prstGeom prst="rect">
            <a:avLst/>
          </a:prstGeom>
          <a:noFill/>
          <a:ln w="9525">
            <a:noFill/>
            <a:miter lim="800000"/>
            <a:headEnd/>
            <a:tailEnd/>
          </a:ln>
          <a:effectLst/>
        </p:spPr>
        <p:txBody>
          <a:bodyPr tIns="91440">
            <a:spAutoFit/>
          </a:bodyPr>
          <a:lstStyle/>
          <a:p>
            <a:pPr algn="ctr" fontAlgn="base">
              <a:lnSpc>
                <a:spcPct val="40000"/>
              </a:lnSpc>
              <a:spcBef>
                <a:spcPct val="50000"/>
              </a:spcBef>
              <a:spcAft>
                <a:spcPct val="0"/>
              </a:spcAft>
              <a:defRPr/>
            </a:pPr>
            <a:r>
              <a:rPr lang="en-US" sz="1100" b="1" dirty="0">
                <a:solidFill>
                  <a:srgbClr val="3333CC"/>
                </a:solidFill>
                <a:latin typeface="Arial Narrow" pitchFamily="34" charset="0"/>
              </a:rPr>
              <a:t>National Oceanic and Atmospheric Administration Cooperative Remote Sensing Science and Technology Center</a:t>
            </a:r>
          </a:p>
        </p:txBody>
      </p:sp>
      <p:pic>
        <p:nvPicPr>
          <p:cNvPr id="5" name="Picture 2" descr="NOAA Logo"/>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2" y="4"/>
            <a:ext cx="952500" cy="8131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ogo: STA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 y="6056142"/>
            <a:ext cx="801859" cy="8018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Shakila Merchant\Documents\Shakila Official\NOAA-2004\LOGOS\EPP-LOGO.jp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l="27058" t="18692" r="47451" b="49020"/>
          <a:stretch/>
        </p:blipFill>
        <p:spPr bwMode="auto">
          <a:xfrm>
            <a:off x="11466565" y="6168841"/>
            <a:ext cx="725435" cy="68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658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oleObject" Target="../embeddings/oleObject1.bin"/><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5.wmf"/><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4.png"/><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24.png"/><Relationship Id="rId7" Type="http://schemas.openxmlformats.org/officeDocument/2006/relationships/image" Target="../media/image22.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21.wmf"/><Relationship Id="rId4" Type="http://schemas.openxmlformats.org/officeDocument/2006/relationships/oleObject" Target="../embeddings/oleObject4.bin"/><Relationship Id="rId9" Type="http://schemas.openxmlformats.org/officeDocument/2006/relationships/image" Target="../media/image23.w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2.xml"/><Relationship Id="rId6" Type="http://schemas.openxmlformats.org/officeDocument/2006/relationships/image" Target="../media/image50.tiff"/><Relationship Id="rId5" Type="http://schemas.openxmlformats.org/officeDocument/2006/relationships/image" Target="../media/image49.tiff"/><Relationship Id="rId4" Type="http://schemas.openxmlformats.org/officeDocument/2006/relationships/image" Target="../media/image48.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2.xml"/><Relationship Id="rId4" Type="http://schemas.openxmlformats.org/officeDocument/2006/relationships/image" Target="../media/image52.tiff"/></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60.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83.wmf"/><Relationship Id="rId4" Type="http://schemas.openxmlformats.org/officeDocument/2006/relationships/oleObject" Target="../embeddings/oleObject8.bin"/></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87.emf"/><Relationship Id="rId7" Type="http://schemas.openxmlformats.org/officeDocument/2006/relationships/image" Target="../media/image85.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0.bin"/><Relationship Id="rId5" Type="http://schemas.openxmlformats.org/officeDocument/2006/relationships/image" Target="../media/image84.wmf"/><Relationship Id="rId4" Type="http://schemas.openxmlformats.org/officeDocument/2006/relationships/oleObject" Target="../embeddings/oleObject9.bin"/><Relationship Id="rId9" Type="http://schemas.openxmlformats.org/officeDocument/2006/relationships/image" Target="../media/image86.wmf"/></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upload.wikimedia.org/wikipedia/commons/1/18/Albedo-e_hg.sv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wm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daac.gsfc.nasa.gov/CAMPAIGN_DOCS/OCDST/classic_scenes/11_classics_radiation.html"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09600" y="1447800"/>
            <a:ext cx="10972800" cy="1143000"/>
          </a:xfrm>
        </p:spPr>
        <p:txBody>
          <a:bodyPr/>
          <a:lstStyle/>
          <a:p>
            <a:pPr eaLnBrk="1" hangingPunct="1"/>
            <a:r>
              <a:rPr lang="en-US" sz="3600" dirty="0" smtClean="0"/>
              <a:t>Satellite Remote Sensing of Coastal Waters: Selected Needs &amp; CREST Responses</a:t>
            </a:r>
          </a:p>
        </p:txBody>
      </p:sp>
      <p:sp>
        <p:nvSpPr>
          <p:cNvPr id="2051" name="TextBox 1"/>
          <p:cNvSpPr txBox="1">
            <a:spLocks noChangeArrowheads="1"/>
          </p:cNvSpPr>
          <p:nvPr/>
        </p:nvSpPr>
        <p:spPr bwMode="auto">
          <a:xfrm>
            <a:off x="1625600" y="2971801"/>
            <a:ext cx="9448800" cy="1631216"/>
          </a:xfrm>
          <a:prstGeom prst="rect">
            <a:avLst/>
          </a:prstGeom>
          <a:noFill/>
          <a:ln w="9525">
            <a:noFill/>
            <a:miter lim="800000"/>
            <a:headEnd/>
            <a:tailEnd/>
          </a:ln>
        </p:spPr>
        <p:txBody>
          <a:bodyPr>
            <a:spAutoFit/>
          </a:bodyPr>
          <a:lstStyle/>
          <a:p>
            <a:pPr algn="ctr"/>
            <a:r>
              <a:rPr lang="en-US" sz="2800" dirty="0" smtClean="0"/>
              <a:t>Sam Ahmed, Alex </a:t>
            </a:r>
            <a:r>
              <a:rPr lang="en-US" sz="2800" dirty="0" err="1"/>
              <a:t>Gilerson</a:t>
            </a:r>
            <a:r>
              <a:rPr lang="en-US" sz="2800" dirty="0"/>
              <a:t>, </a:t>
            </a:r>
            <a:r>
              <a:rPr lang="en-US" sz="2800" dirty="0" err="1"/>
              <a:t>Soe</a:t>
            </a:r>
            <a:r>
              <a:rPr lang="en-US" sz="2800" dirty="0"/>
              <a:t> </a:t>
            </a:r>
            <a:r>
              <a:rPr lang="en-US" sz="2800" dirty="0" err="1"/>
              <a:t>Hlaing</a:t>
            </a:r>
            <a:r>
              <a:rPr lang="en-US" sz="2800" dirty="0"/>
              <a:t>, </a:t>
            </a:r>
            <a:r>
              <a:rPr lang="en-US" sz="2800" dirty="0" err="1"/>
              <a:t>Ioannis</a:t>
            </a:r>
            <a:r>
              <a:rPr lang="en-US" sz="2800" dirty="0"/>
              <a:t> </a:t>
            </a:r>
            <a:r>
              <a:rPr lang="en-US" sz="2800" dirty="0" err="1" smtClean="0"/>
              <a:t>Ioannou</a:t>
            </a:r>
            <a:endParaRPr lang="en-US" sz="2800" dirty="0"/>
          </a:p>
          <a:p>
            <a:pPr algn="ctr"/>
            <a:r>
              <a:rPr lang="en-US" sz="2400" i="1" dirty="0">
                <a:latin typeface="Times New Roman" pitchFamily="18" charset="0"/>
                <a:cs typeface="Times New Roman" pitchFamily="18" charset="0"/>
              </a:rPr>
              <a:t>Optical Remote Sensing Laboratory,</a:t>
            </a:r>
          </a:p>
          <a:p>
            <a:pPr algn="ctr"/>
            <a:r>
              <a:rPr lang="en-US" sz="2400" i="1" dirty="0">
                <a:latin typeface="Times New Roman" pitchFamily="18" charset="0"/>
                <a:cs typeface="Times New Roman" pitchFamily="18" charset="0"/>
              </a:rPr>
              <a:t> The City College of the City University of New York, </a:t>
            </a:r>
          </a:p>
          <a:p>
            <a:pPr algn="ctr"/>
            <a:r>
              <a:rPr lang="en-US" sz="2400" i="1" dirty="0">
                <a:latin typeface="Times New Roman" pitchFamily="18" charset="0"/>
                <a:cs typeface="Times New Roman" pitchFamily="18" charset="0"/>
              </a:rPr>
              <a:t>NOAA CREST</a:t>
            </a:r>
            <a:endParaRPr lang="en-US" dirty="0"/>
          </a:p>
        </p:txBody>
      </p:sp>
      <p:sp>
        <p:nvSpPr>
          <p:cNvPr id="2052" name="TextBox 4"/>
          <p:cNvSpPr txBox="1">
            <a:spLocks noChangeArrowheads="1"/>
          </p:cNvSpPr>
          <p:nvPr/>
        </p:nvSpPr>
        <p:spPr bwMode="auto">
          <a:xfrm>
            <a:off x="8049685" y="6477001"/>
            <a:ext cx="4144433" cy="307975"/>
          </a:xfrm>
          <a:prstGeom prst="rect">
            <a:avLst/>
          </a:prstGeom>
          <a:noFill/>
          <a:ln w="9525">
            <a:noFill/>
            <a:miter lim="800000"/>
            <a:headEnd/>
            <a:tailEnd/>
          </a:ln>
        </p:spPr>
        <p:txBody>
          <a:bodyPr>
            <a:spAutoFit/>
          </a:bodyPr>
          <a:lstStyle/>
          <a:p>
            <a:r>
              <a:rPr lang="en-US" sz="1400"/>
              <a:t>CREST Symposium, June 5, 2013</a:t>
            </a:r>
          </a:p>
        </p:txBody>
      </p:sp>
      <p:pic>
        <p:nvPicPr>
          <p:cNvPr id="2053" name="Picture 3"/>
          <p:cNvPicPr>
            <a:picLocks noChangeArrowheads="1"/>
          </p:cNvPicPr>
          <p:nvPr/>
        </p:nvPicPr>
        <p:blipFill>
          <a:blip r:embed="rId3" cstate="print"/>
          <a:srcRect/>
          <a:stretch>
            <a:fillRect/>
          </a:stretch>
        </p:blipFill>
        <p:spPr bwMode="auto">
          <a:xfrm>
            <a:off x="3308351" y="333375"/>
            <a:ext cx="4775200" cy="793750"/>
          </a:xfrm>
          <a:prstGeom prst="rect">
            <a:avLst/>
          </a:prstGeom>
          <a:noFill/>
          <a:ln w="9525">
            <a:noFill/>
            <a:miter lim="800000"/>
            <a:headEnd/>
            <a:tailEnd/>
          </a:ln>
        </p:spPr>
      </p:pic>
      <p:pic>
        <p:nvPicPr>
          <p:cNvPr id="2054" name="Picture 7" descr="noaa-right"/>
          <p:cNvPicPr>
            <a:picLocks noChangeAspect="1" noChangeArrowheads="1"/>
          </p:cNvPicPr>
          <p:nvPr/>
        </p:nvPicPr>
        <p:blipFill>
          <a:blip r:embed="rId4" cstate="print">
            <a:clrChange>
              <a:clrFrom>
                <a:srgbClr val="FFFFFF"/>
              </a:clrFrom>
              <a:clrTo>
                <a:srgbClr val="FFFFFF">
                  <a:alpha val="0"/>
                </a:srgbClr>
              </a:clrTo>
            </a:clrChange>
            <a:lum bright="-6000" contrast="36000"/>
          </a:blip>
          <a:srcRect/>
          <a:stretch>
            <a:fillRect/>
          </a:stretch>
        </p:blipFill>
        <p:spPr bwMode="auto">
          <a:xfrm>
            <a:off x="7529945" y="0"/>
            <a:ext cx="5141384" cy="179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09600" y="0"/>
            <a:ext cx="10972800" cy="1143000"/>
          </a:xfrm>
        </p:spPr>
        <p:txBody>
          <a:bodyPr/>
          <a:lstStyle/>
          <a:p>
            <a:pPr eaLnBrk="1" hangingPunct="1"/>
            <a:r>
              <a:rPr lang="en-US" sz="4000" smtClean="0"/>
              <a:t>Remote Sensing of the Ocean</a:t>
            </a:r>
          </a:p>
        </p:txBody>
      </p:sp>
      <p:pic>
        <p:nvPicPr>
          <p:cNvPr id="9219" name="Picture 3"/>
          <p:cNvPicPr>
            <a:picLocks noChangeAspect="1" noChangeArrowheads="1"/>
          </p:cNvPicPr>
          <p:nvPr/>
        </p:nvPicPr>
        <p:blipFill>
          <a:blip r:embed="rId4" cstate="print"/>
          <a:srcRect/>
          <a:stretch>
            <a:fillRect/>
          </a:stretch>
        </p:blipFill>
        <p:spPr bwMode="auto">
          <a:xfrm>
            <a:off x="609600" y="5867401"/>
            <a:ext cx="5689600" cy="785813"/>
          </a:xfrm>
          <a:prstGeom prst="rect">
            <a:avLst/>
          </a:prstGeom>
          <a:noFill/>
          <a:ln w="9525">
            <a:noFill/>
            <a:miter lim="800000"/>
            <a:headEnd/>
            <a:tailEnd/>
          </a:ln>
        </p:spPr>
      </p:pic>
      <p:sp>
        <p:nvSpPr>
          <p:cNvPr id="9220" name="Rectangle 4"/>
          <p:cNvSpPr>
            <a:spLocks noChangeArrowheads="1"/>
          </p:cNvSpPr>
          <p:nvPr/>
        </p:nvSpPr>
        <p:spPr bwMode="auto">
          <a:xfrm>
            <a:off x="203200" y="3327479"/>
            <a:ext cx="7213600" cy="2215991"/>
          </a:xfrm>
          <a:prstGeom prst="rect">
            <a:avLst/>
          </a:prstGeom>
          <a:noFill/>
          <a:ln w="9525">
            <a:noFill/>
            <a:miter lim="800000"/>
            <a:headEnd/>
            <a:tailEnd/>
          </a:ln>
          <a:effectLst/>
        </p:spPr>
        <p:txBody>
          <a:bodyPr anchor="ctr">
            <a:spAutoFit/>
          </a:bodyPr>
          <a:lstStyle/>
          <a:p>
            <a:pPr marL="342900" indent="-342900"/>
            <a:r>
              <a:rPr lang="en-US" sz="2400" b="1">
                <a:solidFill>
                  <a:srgbClr val="33CC33"/>
                </a:solidFill>
              </a:rPr>
              <a:t>Phytoplankton are very </a:t>
            </a:r>
          </a:p>
          <a:p>
            <a:pPr marL="342900" indent="-342900"/>
            <a:r>
              <a:rPr lang="en-US" sz="2400" b="1">
                <a:solidFill>
                  <a:srgbClr val="33CC33"/>
                </a:solidFill>
              </a:rPr>
              <a:t>important part of ocean life:</a:t>
            </a:r>
            <a:endParaRPr lang="en-US" sz="2400">
              <a:solidFill>
                <a:srgbClr val="33CC33"/>
              </a:solidFill>
            </a:endParaRPr>
          </a:p>
          <a:p>
            <a:pPr marL="342900" indent="-342900">
              <a:buClr>
                <a:srgbClr val="FF0000"/>
              </a:buClr>
              <a:buFont typeface="Wingdings" pitchFamily="2" charset="2"/>
              <a:buChar char="§"/>
            </a:pPr>
            <a:r>
              <a:rPr lang="en-US">
                <a:solidFill>
                  <a:srgbClr val="33CC33"/>
                </a:solidFill>
              </a:rPr>
              <a:t>Phytoplankton are the first link in the food chain.</a:t>
            </a:r>
          </a:p>
          <a:p>
            <a:pPr marL="342900" indent="-342900">
              <a:buClr>
                <a:srgbClr val="FF0000"/>
              </a:buClr>
              <a:buFont typeface="Wingdings" pitchFamily="2" charset="2"/>
              <a:buChar char="§"/>
            </a:pPr>
            <a:r>
              <a:rPr lang="en-US">
                <a:solidFill>
                  <a:srgbClr val="33CC33"/>
                </a:solidFill>
              </a:rPr>
              <a:t>Phytoplankton convert nutrients into plant material by using sunlight through photosynthesis and convert carbon dioxide from sea water into organic carbon and oxygen as a by-product and thus affect carbon balance.</a:t>
            </a:r>
            <a:r>
              <a:rPr lang="en-US"/>
              <a:t> </a:t>
            </a:r>
            <a:endParaRPr lang="en-US">
              <a:solidFill>
                <a:srgbClr val="33CC33"/>
              </a:solidFill>
            </a:endParaRPr>
          </a:p>
        </p:txBody>
      </p:sp>
      <p:graphicFrame>
        <p:nvGraphicFramePr>
          <p:cNvPr id="9221" name="Object 5"/>
          <p:cNvGraphicFramePr>
            <a:graphicFrameLocks noGrp="1" noChangeAspect="1"/>
          </p:cNvGraphicFramePr>
          <p:nvPr>
            <p:ph idx="1"/>
          </p:nvPr>
        </p:nvGraphicFramePr>
        <p:xfrm>
          <a:off x="7620000" y="2717800"/>
          <a:ext cx="4165600" cy="2724150"/>
        </p:xfrm>
        <a:graphic>
          <a:graphicData uri="http://schemas.openxmlformats.org/presentationml/2006/ole">
            <mc:AlternateContent xmlns:mc="http://schemas.openxmlformats.org/markup-compatibility/2006">
              <mc:Choice xmlns:v="urn:schemas-microsoft-com:vml" Requires="v">
                <p:oleObj spid="_x0000_s238605" name="Bitmap Image" r:id="rId5" imgW="3123810" imgH="2723810" progId="PBrush">
                  <p:embed/>
                </p:oleObj>
              </mc:Choice>
              <mc:Fallback>
                <p:oleObj name="Bitmap Image" r:id="rId5" imgW="3123810" imgH="2723810" progId="PBrush">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2717800"/>
                        <a:ext cx="416560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2" name="Rectangle 6"/>
          <p:cNvSpPr>
            <a:spLocks noChangeArrowheads="1"/>
          </p:cNvSpPr>
          <p:nvPr/>
        </p:nvSpPr>
        <p:spPr bwMode="auto">
          <a:xfrm>
            <a:off x="7416800" y="5410201"/>
            <a:ext cx="4572000" cy="923330"/>
          </a:xfrm>
          <a:prstGeom prst="rect">
            <a:avLst/>
          </a:prstGeom>
          <a:noFill/>
          <a:ln w="9525">
            <a:noFill/>
            <a:miter lim="800000"/>
            <a:headEnd/>
            <a:tailEnd/>
          </a:ln>
          <a:effectLst/>
        </p:spPr>
        <p:txBody>
          <a:bodyPr>
            <a:spAutoFit/>
          </a:bodyPr>
          <a:lstStyle/>
          <a:p>
            <a:r>
              <a:rPr lang="en-US">
                <a:solidFill>
                  <a:srgbClr val="0000FF"/>
                </a:solidFill>
              </a:rPr>
              <a:t>Amount of phytoplankton in the ocean can be traced by the concentration of the optically active pigment </a:t>
            </a:r>
            <a:r>
              <a:rPr lang="en-US">
                <a:solidFill>
                  <a:srgbClr val="33CC33"/>
                </a:solidFill>
              </a:rPr>
              <a:t>chlorophyll [Chl]</a:t>
            </a:r>
          </a:p>
        </p:txBody>
      </p:sp>
      <p:pic>
        <p:nvPicPr>
          <p:cNvPr id="9223" name="Picture 7" descr="seastar_orbit"/>
          <p:cNvPicPr>
            <a:picLocks noChangeAspect="1" noChangeArrowheads="1"/>
          </p:cNvPicPr>
          <p:nvPr/>
        </p:nvPicPr>
        <p:blipFill>
          <a:blip r:embed="rId7" cstate="print"/>
          <a:srcRect/>
          <a:stretch>
            <a:fillRect/>
          </a:stretch>
        </p:blipFill>
        <p:spPr bwMode="auto">
          <a:xfrm>
            <a:off x="914401" y="1066800"/>
            <a:ext cx="2222500" cy="1905000"/>
          </a:xfrm>
          <a:prstGeom prst="rect">
            <a:avLst/>
          </a:prstGeom>
          <a:noFill/>
          <a:ln w="9525">
            <a:noFill/>
            <a:miter lim="800000"/>
            <a:headEnd/>
            <a:tailEnd/>
          </a:ln>
        </p:spPr>
      </p:pic>
      <p:sp>
        <p:nvSpPr>
          <p:cNvPr id="9224" name="Text Box 8"/>
          <p:cNvSpPr txBox="1">
            <a:spLocks noChangeArrowheads="1"/>
          </p:cNvSpPr>
          <p:nvPr/>
        </p:nvSpPr>
        <p:spPr bwMode="auto">
          <a:xfrm>
            <a:off x="3657600" y="1371600"/>
            <a:ext cx="8026400" cy="923330"/>
          </a:xfrm>
          <a:prstGeom prst="rect">
            <a:avLst/>
          </a:prstGeom>
          <a:noFill/>
          <a:ln w="9525">
            <a:noFill/>
            <a:miter lim="800000"/>
            <a:headEnd/>
            <a:tailEnd/>
          </a:ln>
          <a:effectLst/>
        </p:spPr>
        <p:txBody>
          <a:bodyPr>
            <a:spAutoFit/>
          </a:bodyPr>
          <a:lstStyle/>
          <a:p>
            <a:pPr>
              <a:spcBef>
                <a:spcPct val="50000"/>
              </a:spcBef>
            </a:pPr>
            <a:r>
              <a:rPr lang="en-US">
                <a:solidFill>
                  <a:srgbClr val="0000FF"/>
                </a:solidFill>
              </a:rPr>
              <a:t>RS of water areas provides an efficient way of monitoring  water quality, biomass in the ocean, sediment plumes, spatial and temporal scales of the water structures, sea surface temperature, etc.  </a:t>
            </a:r>
            <a:endParaRPr lang="ru-RU">
              <a:solidFill>
                <a:srgbClr val="0000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1016000" y="152400"/>
            <a:ext cx="10363200" cy="1143000"/>
          </a:xfrm>
        </p:spPr>
        <p:txBody>
          <a:bodyPr/>
          <a:lstStyle/>
          <a:p>
            <a:pPr eaLnBrk="1" hangingPunct="1"/>
            <a:r>
              <a:rPr lang="en-US" smtClean="0"/>
              <a:t>Reflectance spectra for the open ocean</a:t>
            </a:r>
          </a:p>
        </p:txBody>
      </p:sp>
      <p:graphicFrame>
        <p:nvGraphicFramePr>
          <p:cNvPr id="10243" name="Object 3"/>
          <p:cNvGraphicFramePr>
            <a:graphicFrameLocks noChangeAspect="1"/>
          </p:cNvGraphicFramePr>
          <p:nvPr/>
        </p:nvGraphicFramePr>
        <p:xfrm>
          <a:off x="6908800" y="1447801"/>
          <a:ext cx="5283200" cy="3705225"/>
        </p:xfrm>
        <a:graphic>
          <a:graphicData uri="http://schemas.openxmlformats.org/presentationml/2006/ole">
            <mc:AlternateContent xmlns:mc="http://schemas.openxmlformats.org/markup-compatibility/2006">
              <mc:Choice xmlns:v="urn:schemas-microsoft-com:vml" Requires="v">
                <p:oleObj spid="_x0000_s239640" name="Bitmap Image" r:id="rId4" imgW="3104762" imgH="2962689" progId="PBrush">
                  <p:embed/>
                </p:oleObj>
              </mc:Choice>
              <mc:Fallback>
                <p:oleObj name="Bitmap Image" r:id="rId4" imgW="3104762" imgH="2962689"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8800" y="1447801"/>
                        <a:ext cx="5283200" cy="370522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4" name="Text Box 4"/>
          <p:cNvSpPr txBox="1">
            <a:spLocks noChangeArrowheads="1"/>
          </p:cNvSpPr>
          <p:nvPr/>
        </p:nvSpPr>
        <p:spPr bwMode="auto">
          <a:xfrm>
            <a:off x="7620000" y="5181601"/>
            <a:ext cx="4267200" cy="1123384"/>
          </a:xfrm>
          <a:prstGeom prst="rect">
            <a:avLst/>
          </a:prstGeom>
          <a:noFill/>
          <a:ln w="9525">
            <a:noFill/>
            <a:miter lim="800000"/>
            <a:headEnd/>
            <a:tailEnd/>
          </a:ln>
          <a:effectLst/>
        </p:spPr>
        <p:txBody>
          <a:bodyPr>
            <a:spAutoFit/>
          </a:bodyPr>
          <a:lstStyle/>
          <a:p>
            <a:pPr algn="ctr">
              <a:spcBef>
                <a:spcPct val="50000"/>
              </a:spcBef>
            </a:pPr>
            <a:r>
              <a:rPr lang="en-US" sz="2000">
                <a:solidFill>
                  <a:srgbClr val="000099"/>
                </a:solidFill>
              </a:rPr>
              <a:t>SeaWiFS Blue-Green Ratio Algorithm</a:t>
            </a:r>
            <a:r>
              <a:rPr lang="en-US" sz="2000"/>
              <a:t/>
            </a:r>
            <a:br>
              <a:rPr lang="en-US" sz="2000"/>
            </a:br>
            <a:endParaRPr lang="en-US" sz="2000"/>
          </a:p>
          <a:p>
            <a:pPr algn="ctr">
              <a:spcBef>
                <a:spcPct val="50000"/>
              </a:spcBef>
            </a:pPr>
            <a:r>
              <a:rPr lang="en-US"/>
              <a:t>Carder, et al. ,2003</a:t>
            </a:r>
          </a:p>
        </p:txBody>
      </p:sp>
      <p:grpSp>
        <p:nvGrpSpPr>
          <p:cNvPr id="2" name="Group 5"/>
          <p:cNvGrpSpPr>
            <a:grpSpLocks noChangeAspect="1"/>
          </p:cNvGrpSpPr>
          <p:nvPr/>
        </p:nvGrpSpPr>
        <p:grpSpPr bwMode="auto">
          <a:xfrm>
            <a:off x="0" y="1219200"/>
            <a:ext cx="5892800" cy="3759200"/>
            <a:chOff x="3000" y="2002"/>
            <a:chExt cx="6100" cy="5246"/>
          </a:xfrm>
        </p:grpSpPr>
        <p:sp>
          <p:nvSpPr>
            <p:cNvPr id="10247" name="AutoShape 6"/>
            <p:cNvSpPr>
              <a:spLocks noChangeAspect="1" noChangeArrowheads="1"/>
            </p:cNvSpPr>
            <p:nvPr/>
          </p:nvSpPr>
          <p:spPr bwMode="auto">
            <a:xfrm>
              <a:off x="3000" y="2002"/>
              <a:ext cx="6100" cy="5246"/>
            </a:xfrm>
            <a:prstGeom prst="rect">
              <a:avLst/>
            </a:prstGeom>
            <a:noFill/>
            <a:ln w="9525">
              <a:noFill/>
              <a:miter lim="800000"/>
              <a:headEnd/>
              <a:tailEnd/>
            </a:ln>
          </p:spPr>
          <p:txBody>
            <a:bodyPr/>
            <a:lstStyle/>
            <a:p>
              <a:endParaRPr lang="en-US"/>
            </a:p>
          </p:txBody>
        </p:sp>
        <p:graphicFrame>
          <p:nvGraphicFramePr>
            <p:cNvPr id="10248" name="Object 7"/>
            <p:cNvGraphicFramePr>
              <a:graphicFrameLocks noChangeAspect="1"/>
            </p:cNvGraphicFramePr>
            <p:nvPr/>
          </p:nvGraphicFramePr>
          <p:xfrm>
            <a:off x="3000" y="2002"/>
            <a:ext cx="6100" cy="5246"/>
          </p:xfrm>
          <a:graphic>
            <a:graphicData uri="http://schemas.openxmlformats.org/presentationml/2006/ole">
              <mc:AlternateContent xmlns:mc="http://schemas.openxmlformats.org/markup-compatibility/2006">
                <mc:Choice xmlns:v="urn:schemas-microsoft-com:vml" Requires="v">
                  <p:oleObj spid="_x0000_s239641" name="Graph" r:id="rId6" imgW="3685642" imgH="3041904" progId="">
                    <p:embed/>
                  </p:oleObj>
                </mc:Choice>
                <mc:Fallback>
                  <p:oleObj name="Graph" r:id="rId6" imgW="3685642" imgH="3041904" progId="">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 y="2002"/>
                          <a:ext cx="6100" cy="5246"/>
                        </a:xfrm>
                        <a:prstGeom prst="rect">
                          <a:avLst/>
                        </a:prstGeom>
                        <a:noFill/>
                        <a:effectLst/>
                        <a:extLst>
                          <a:ext uri="{909E8E84-426E-40DD-AFC4-6F175D3DCCD1}">
                            <a14:hiddenFill xmlns:a14="http://schemas.microsoft.com/office/drawing/2010/main">
                              <a:solidFill>
                                <a:srgbClr val="FFFFF7"/>
                              </a:solidFill>
                            </a14:hiddenFill>
                          </a:ext>
                          <a:ext uri="{AF507438-7753-43E0-B8FC-AC1667EBCBE1}">
                            <a14:hiddenEffects xmlns:a14="http://schemas.microsoft.com/office/drawing/2010/main">
                              <a:effectLst>
                                <a:outerShdw dist="35921" dir="2700000" algn="ctr" rotWithShape="0">
                                  <a:srgbClr val="777777"/>
                                </a:outerShdw>
                              </a:effectLst>
                            </a14:hiddenEffects>
                          </a:ext>
                        </a:extLst>
                      </p:spPr>
                    </p:pic>
                  </p:oleObj>
                </mc:Fallback>
              </mc:AlternateContent>
            </a:graphicData>
          </a:graphic>
        </p:graphicFrame>
        <p:sp>
          <p:nvSpPr>
            <p:cNvPr id="10249" name="Rectangle 8"/>
            <p:cNvSpPr>
              <a:spLocks noChangeArrowheads="1"/>
            </p:cNvSpPr>
            <p:nvPr/>
          </p:nvSpPr>
          <p:spPr bwMode="auto">
            <a:xfrm>
              <a:off x="5126" y="5179"/>
              <a:ext cx="92" cy="1154"/>
            </a:xfrm>
            <a:prstGeom prst="rect">
              <a:avLst/>
            </a:prstGeom>
            <a:solidFill>
              <a:srgbClr val="0000FF"/>
            </a:solidFill>
            <a:ln w="9525">
              <a:solidFill>
                <a:srgbClr val="000000"/>
              </a:solidFill>
              <a:miter lim="800000"/>
              <a:headEnd/>
              <a:tailEnd/>
            </a:ln>
            <a:effectLst/>
          </p:spPr>
          <p:txBody>
            <a:bodyPr anchor="ctr"/>
            <a:lstStyle/>
            <a:p>
              <a:endParaRPr lang="en-US"/>
            </a:p>
          </p:txBody>
        </p:sp>
        <p:sp>
          <p:nvSpPr>
            <p:cNvPr id="10250" name="Rectangle 9"/>
            <p:cNvSpPr>
              <a:spLocks noChangeArrowheads="1"/>
            </p:cNvSpPr>
            <p:nvPr/>
          </p:nvSpPr>
          <p:spPr bwMode="auto">
            <a:xfrm>
              <a:off x="5958" y="5179"/>
              <a:ext cx="92" cy="1154"/>
            </a:xfrm>
            <a:prstGeom prst="rect">
              <a:avLst/>
            </a:prstGeom>
            <a:solidFill>
              <a:srgbClr val="00FF00"/>
            </a:solidFill>
            <a:ln w="9525">
              <a:solidFill>
                <a:srgbClr val="000000"/>
              </a:solidFill>
              <a:miter lim="800000"/>
              <a:headEnd/>
              <a:tailEnd/>
            </a:ln>
            <a:effectLst/>
          </p:spPr>
          <p:txBody>
            <a:bodyPr anchor="ctr"/>
            <a:lstStyle/>
            <a:p>
              <a:endParaRPr lang="en-US"/>
            </a:p>
          </p:txBody>
        </p:sp>
      </p:grpSp>
      <p:sp>
        <p:nvSpPr>
          <p:cNvPr id="10246" name="Text Box 10"/>
          <p:cNvSpPr txBox="1">
            <a:spLocks noChangeArrowheads="1"/>
          </p:cNvSpPr>
          <p:nvPr/>
        </p:nvSpPr>
        <p:spPr bwMode="auto">
          <a:xfrm>
            <a:off x="711200" y="4876801"/>
            <a:ext cx="5181600" cy="1477328"/>
          </a:xfrm>
          <a:prstGeom prst="rect">
            <a:avLst/>
          </a:prstGeom>
          <a:noFill/>
          <a:ln w="9525">
            <a:noFill/>
            <a:miter lim="800000"/>
            <a:headEnd/>
            <a:tailEnd/>
          </a:ln>
          <a:effectLst/>
        </p:spPr>
        <p:txBody>
          <a:bodyPr>
            <a:spAutoFit/>
          </a:bodyPr>
          <a:lstStyle/>
          <a:p>
            <a:pPr algn="ctr">
              <a:spcBef>
                <a:spcPct val="50000"/>
              </a:spcBef>
            </a:pPr>
            <a:r>
              <a:rPr lang="en-US" sz="2000">
                <a:solidFill>
                  <a:srgbClr val="0000FF"/>
                </a:solidFill>
              </a:rPr>
              <a:t>[Chl] can be well characterized by blue-green ratio</a:t>
            </a:r>
          </a:p>
          <a:p>
            <a:pPr algn="ctr">
              <a:spcBef>
                <a:spcPct val="50000"/>
              </a:spcBef>
            </a:pPr>
            <a:r>
              <a:rPr lang="en-US" sz="2000">
                <a:solidFill>
                  <a:srgbClr val="663300"/>
                </a:solidFill>
              </a:rPr>
              <a:t>With increasing [Chl] water changes its color from</a:t>
            </a:r>
            <a:r>
              <a:rPr lang="en-US" sz="2000"/>
              <a:t> </a:t>
            </a:r>
            <a:r>
              <a:rPr lang="en-US" sz="2000">
                <a:solidFill>
                  <a:srgbClr val="0000FF"/>
                </a:solidFill>
              </a:rPr>
              <a:t>blue</a:t>
            </a:r>
            <a:r>
              <a:rPr lang="en-US" sz="2000"/>
              <a:t> </a:t>
            </a:r>
            <a:r>
              <a:rPr lang="en-US" sz="2000">
                <a:solidFill>
                  <a:srgbClr val="663300"/>
                </a:solidFill>
              </a:rPr>
              <a:t>to</a:t>
            </a:r>
            <a:r>
              <a:rPr lang="en-US" sz="2000"/>
              <a:t> </a:t>
            </a:r>
            <a:r>
              <a:rPr lang="en-US" sz="2000">
                <a:solidFill>
                  <a:srgbClr val="33CC33"/>
                </a:solidFill>
              </a:rPr>
              <a:t>green</a:t>
            </a:r>
            <a:endParaRPr lang="ru-RU" sz="2000">
              <a:solidFill>
                <a:srgbClr val="33CC33"/>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03200" y="0"/>
            <a:ext cx="11988800" cy="1143000"/>
          </a:xfrm>
          <a:prstGeom prst="rect">
            <a:avLst/>
          </a:prstGeom>
          <a:noFill/>
          <a:ln w="9525">
            <a:noFill/>
            <a:miter lim="800000"/>
            <a:headEnd/>
            <a:tailEnd/>
          </a:ln>
          <a:effectLst/>
        </p:spPr>
        <p:txBody>
          <a:bodyPr anchor="ctr"/>
          <a:lstStyle/>
          <a:p>
            <a:pPr algn="ctr"/>
            <a:r>
              <a:rPr lang="en-US" sz="4000">
                <a:solidFill>
                  <a:srgbClr val="996633"/>
                </a:solidFill>
              </a:rPr>
              <a:t>Chlorophyll Global and Regional Maps</a:t>
            </a:r>
          </a:p>
        </p:txBody>
      </p:sp>
      <p:pic>
        <p:nvPicPr>
          <p:cNvPr id="11267" name="Picture 3" descr="Chlorophyll (SeaWiFS) July 2006"/>
          <p:cNvPicPr>
            <a:picLocks noChangeAspect="1" noChangeArrowheads="1"/>
          </p:cNvPicPr>
          <p:nvPr/>
        </p:nvPicPr>
        <p:blipFill>
          <a:blip r:embed="rId3" cstate="print"/>
          <a:srcRect/>
          <a:stretch>
            <a:fillRect/>
          </a:stretch>
        </p:blipFill>
        <p:spPr bwMode="auto">
          <a:xfrm>
            <a:off x="406400" y="1600200"/>
            <a:ext cx="7620000" cy="3086100"/>
          </a:xfrm>
          <a:prstGeom prst="rect">
            <a:avLst/>
          </a:prstGeom>
          <a:noFill/>
          <a:ln w="9525">
            <a:noFill/>
            <a:miter lim="800000"/>
            <a:headEnd/>
            <a:tailEnd/>
          </a:ln>
        </p:spPr>
      </p:pic>
      <p:pic>
        <p:nvPicPr>
          <p:cNvPr id="11268" name="Picture 4" descr="Chlorophyll (SeaWiFS) color palette"/>
          <p:cNvPicPr>
            <a:picLocks noChangeAspect="1" noChangeArrowheads="1"/>
          </p:cNvPicPr>
          <p:nvPr/>
        </p:nvPicPr>
        <p:blipFill>
          <a:blip r:embed="rId4" cstate="print"/>
          <a:srcRect/>
          <a:stretch>
            <a:fillRect/>
          </a:stretch>
        </p:blipFill>
        <p:spPr bwMode="auto">
          <a:xfrm>
            <a:off x="711200" y="4876801"/>
            <a:ext cx="6705600" cy="862013"/>
          </a:xfrm>
          <a:prstGeom prst="rect">
            <a:avLst/>
          </a:prstGeom>
          <a:noFill/>
          <a:ln w="9525">
            <a:noFill/>
            <a:miter lim="800000"/>
            <a:headEnd/>
            <a:tailEnd/>
          </a:ln>
        </p:spPr>
      </p:pic>
      <p:sp>
        <p:nvSpPr>
          <p:cNvPr id="11269" name="Text Box 5"/>
          <p:cNvSpPr txBox="1">
            <a:spLocks noChangeArrowheads="1"/>
          </p:cNvSpPr>
          <p:nvPr/>
        </p:nvSpPr>
        <p:spPr bwMode="auto">
          <a:xfrm>
            <a:off x="8229600" y="6019800"/>
            <a:ext cx="3657600" cy="369332"/>
          </a:xfrm>
          <a:prstGeom prst="rect">
            <a:avLst/>
          </a:prstGeom>
          <a:noFill/>
          <a:ln w="9525">
            <a:noFill/>
            <a:miter lim="800000"/>
            <a:headEnd/>
            <a:tailEnd/>
          </a:ln>
          <a:effectLst/>
        </p:spPr>
        <p:txBody>
          <a:bodyPr>
            <a:spAutoFit/>
          </a:bodyPr>
          <a:lstStyle/>
          <a:p>
            <a:pPr algn="ctr">
              <a:spcBef>
                <a:spcPct val="50000"/>
              </a:spcBef>
            </a:pPr>
            <a:r>
              <a:rPr lang="en-US">
                <a:solidFill>
                  <a:srgbClr val="0000FF"/>
                </a:solidFill>
              </a:rPr>
              <a:t>MODIS, NE and Florida coasts</a:t>
            </a:r>
          </a:p>
        </p:txBody>
      </p:sp>
      <p:sp>
        <p:nvSpPr>
          <p:cNvPr id="11270" name="Text Box 6"/>
          <p:cNvSpPr txBox="1">
            <a:spLocks noChangeArrowheads="1"/>
          </p:cNvSpPr>
          <p:nvPr/>
        </p:nvSpPr>
        <p:spPr bwMode="auto">
          <a:xfrm>
            <a:off x="1727200" y="5943601"/>
            <a:ext cx="3657600" cy="366713"/>
          </a:xfrm>
          <a:prstGeom prst="rect">
            <a:avLst/>
          </a:prstGeom>
          <a:noFill/>
          <a:ln w="9525">
            <a:noFill/>
            <a:miter lim="800000"/>
            <a:headEnd/>
            <a:tailEnd/>
          </a:ln>
          <a:effectLst/>
        </p:spPr>
        <p:txBody>
          <a:bodyPr>
            <a:spAutoFit/>
          </a:bodyPr>
          <a:lstStyle/>
          <a:p>
            <a:pPr algn="ctr">
              <a:spcBef>
                <a:spcPct val="50000"/>
              </a:spcBef>
            </a:pPr>
            <a:r>
              <a:rPr lang="en-US">
                <a:solidFill>
                  <a:srgbClr val="0000FF"/>
                </a:solidFill>
              </a:rPr>
              <a:t>SeaWiFS, July 2006</a:t>
            </a:r>
          </a:p>
        </p:txBody>
      </p:sp>
      <p:pic>
        <p:nvPicPr>
          <p:cNvPr id="11271" name="Picture 7" descr="A2006261182510"/>
          <p:cNvPicPr>
            <a:picLocks noChangeAspect="1" noChangeArrowheads="1"/>
          </p:cNvPicPr>
          <p:nvPr/>
        </p:nvPicPr>
        <p:blipFill>
          <a:blip r:embed="rId5" cstate="print"/>
          <a:srcRect/>
          <a:stretch>
            <a:fillRect/>
          </a:stretch>
        </p:blipFill>
        <p:spPr bwMode="auto">
          <a:xfrm>
            <a:off x="8331200" y="990601"/>
            <a:ext cx="3454400" cy="2397125"/>
          </a:xfrm>
          <a:prstGeom prst="rect">
            <a:avLst/>
          </a:prstGeom>
          <a:noFill/>
          <a:ln w="9525">
            <a:noFill/>
            <a:miter lim="800000"/>
            <a:headEnd/>
            <a:tailEnd/>
          </a:ln>
        </p:spPr>
      </p:pic>
      <p:grpSp>
        <p:nvGrpSpPr>
          <p:cNvPr id="2" name="Group 8"/>
          <p:cNvGrpSpPr>
            <a:grpSpLocks/>
          </p:cNvGrpSpPr>
          <p:nvPr/>
        </p:nvGrpSpPr>
        <p:grpSpPr bwMode="auto">
          <a:xfrm>
            <a:off x="8331200" y="3505200"/>
            <a:ext cx="3454400" cy="2362200"/>
            <a:chOff x="2918" y="9769"/>
            <a:chExt cx="2285" cy="2340"/>
          </a:xfrm>
        </p:grpSpPr>
        <p:pic>
          <p:nvPicPr>
            <p:cNvPr id="11273" name="Picture 9" descr="A2006264185010"/>
            <p:cNvPicPr>
              <a:picLocks noChangeAspect="1" noChangeArrowheads="1"/>
            </p:cNvPicPr>
            <p:nvPr/>
          </p:nvPicPr>
          <p:blipFill>
            <a:blip r:embed="rId6" cstate="print"/>
            <a:srcRect/>
            <a:stretch>
              <a:fillRect/>
            </a:stretch>
          </p:blipFill>
          <p:spPr bwMode="auto">
            <a:xfrm>
              <a:off x="2918" y="9769"/>
              <a:ext cx="2285" cy="2340"/>
            </a:xfrm>
            <a:prstGeom prst="rect">
              <a:avLst/>
            </a:prstGeom>
            <a:noFill/>
            <a:ln w="9525">
              <a:noFill/>
              <a:miter lim="800000"/>
              <a:headEnd/>
              <a:tailEnd/>
            </a:ln>
          </p:spPr>
        </p:pic>
        <p:sp>
          <p:nvSpPr>
            <p:cNvPr id="11274" name="Text Box 10"/>
            <p:cNvSpPr txBox="1">
              <a:spLocks noChangeAspect="1" noChangeArrowheads="1"/>
            </p:cNvSpPr>
            <p:nvPr/>
          </p:nvSpPr>
          <p:spPr bwMode="auto">
            <a:xfrm>
              <a:off x="3067" y="9900"/>
              <a:ext cx="259" cy="271"/>
            </a:xfrm>
            <a:prstGeom prst="rect">
              <a:avLst/>
            </a:prstGeom>
            <a:noFill/>
            <a:ln w="9525">
              <a:noFill/>
              <a:miter lim="800000"/>
              <a:headEnd/>
              <a:tailEnd/>
            </a:ln>
          </p:spPr>
          <p:txBody>
            <a:bodyPr lIns="0" tIns="0" rIns="0" bIns="0"/>
            <a:lstStyle/>
            <a:p>
              <a:pPr algn="ctr"/>
              <a:endParaRPr lang="en-US"/>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terCycleChanges.jpg"/>
          <p:cNvPicPr>
            <a:picLocks noChangeAspect="1"/>
          </p:cNvPicPr>
          <p:nvPr/>
        </p:nvPicPr>
        <p:blipFill>
          <a:blip r:embed="rId2" cstate="print"/>
          <a:stretch>
            <a:fillRect/>
          </a:stretch>
        </p:blipFill>
        <p:spPr>
          <a:xfrm>
            <a:off x="609600" y="609600"/>
            <a:ext cx="11148713" cy="5638800"/>
          </a:xfrm>
          <a:prstGeom prst="rect">
            <a:avLst/>
          </a:prstGeom>
        </p:spPr>
      </p:pic>
      <p:sp>
        <p:nvSpPr>
          <p:cNvPr id="5" name="Title 1"/>
          <p:cNvSpPr txBox="1">
            <a:spLocks/>
          </p:cNvSpPr>
          <p:nvPr/>
        </p:nvSpPr>
        <p:spPr>
          <a:xfrm>
            <a:off x="0" y="0"/>
            <a:ext cx="121920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smtClean="0">
                <a:ln>
                  <a:noFill/>
                </a:ln>
                <a:solidFill>
                  <a:schemeClr val="tx1"/>
                </a:solidFill>
                <a:effectLst/>
                <a:uLnTx/>
                <a:uFillTx/>
                <a:latin typeface="+mj-lt"/>
                <a:ea typeface="+mj-ea"/>
                <a:cs typeface="+mj-cs"/>
              </a:rPr>
              <a:t> </a:t>
            </a:r>
            <a:r>
              <a:rPr lang="en-US" sz="3500" b="1" i="1" dirty="0">
                <a:solidFill>
                  <a:srgbClr val="C00000"/>
                </a:solidFill>
                <a:latin typeface="+mj-lt"/>
                <a:ea typeface="+mj-ea"/>
                <a:cs typeface="+mj-cs"/>
              </a:rPr>
              <a:t>Impacts of Climate Change on the coastal areas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3181350" y="685800"/>
            <a:ext cx="5829300" cy="1085850"/>
          </a:xfrm>
        </p:spPr>
        <p:txBody>
          <a:bodyPr/>
          <a:lstStyle/>
          <a:p>
            <a:r>
              <a:rPr lang="en-US" sz="3000" b="1"/>
              <a:t> </a:t>
            </a:r>
            <a:endParaRPr lang="en-US" smtClean="0"/>
          </a:p>
        </p:txBody>
      </p:sp>
      <p:sp>
        <p:nvSpPr>
          <p:cNvPr id="5" name="Title 1"/>
          <p:cNvSpPr txBox="1">
            <a:spLocks/>
          </p:cNvSpPr>
          <p:nvPr/>
        </p:nvSpPr>
        <p:spPr bwMode="auto">
          <a:xfrm>
            <a:off x="1536700" y="-198437"/>
            <a:ext cx="6365875" cy="873125"/>
          </a:xfrm>
          <a:prstGeom prst="rect">
            <a:avLst/>
          </a:prstGeom>
          <a:noFill/>
          <a:ln w="9525">
            <a:noFill/>
            <a:miter lim="800000"/>
            <a:headEnd/>
            <a:tailEnd/>
          </a:ln>
        </p:spPr>
        <p:txBody>
          <a:bodyPr lIns="68580" tIns="34290" rIns="68580" bIns="34290" anchor="ctr">
            <a:normAutofit fontScale="97500"/>
          </a:bodyPr>
          <a:lstStyle>
            <a:lvl1pPr algn="ctr" rtl="0" eaLnBrk="0" fontAlgn="base" hangingPunct="0">
              <a:spcBef>
                <a:spcPct val="0"/>
              </a:spcBef>
              <a:spcAft>
                <a:spcPct val="0"/>
              </a:spcAft>
              <a:defRPr sz="4400">
                <a:solidFill>
                  <a:srgbClr val="663300"/>
                </a:solidFill>
                <a:latin typeface="+mj-lt"/>
                <a:ea typeface="+mj-ea"/>
                <a:cs typeface="+mj-cs"/>
              </a:defRPr>
            </a:lvl1pPr>
            <a:lvl2pPr algn="ctr" rtl="0" eaLnBrk="0" fontAlgn="base" hangingPunct="0">
              <a:spcBef>
                <a:spcPct val="0"/>
              </a:spcBef>
              <a:spcAft>
                <a:spcPct val="0"/>
              </a:spcAft>
              <a:defRPr sz="4400">
                <a:solidFill>
                  <a:srgbClr val="663300"/>
                </a:solidFill>
                <a:latin typeface="Arial" charset="0"/>
              </a:defRPr>
            </a:lvl2pPr>
            <a:lvl3pPr algn="ctr" rtl="0" eaLnBrk="0" fontAlgn="base" hangingPunct="0">
              <a:spcBef>
                <a:spcPct val="0"/>
              </a:spcBef>
              <a:spcAft>
                <a:spcPct val="0"/>
              </a:spcAft>
              <a:defRPr sz="4400">
                <a:solidFill>
                  <a:srgbClr val="663300"/>
                </a:solidFill>
                <a:latin typeface="Arial" charset="0"/>
              </a:defRPr>
            </a:lvl3pPr>
            <a:lvl4pPr algn="ctr" rtl="0" eaLnBrk="0" fontAlgn="base" hangingPunct="0">
              <a:spcBef>
                <a:spcPct val="0"/>
              </a:spcBef>
              <a:spcAft>
                <a:spcPct val="0"/>
              </a:spcAft>
              <a:defRPr sz="4400">
                <a:solidFill>
                  <a:srgbClr val="663300"/>
                </a:solidFill>
                <a:latin typeface="Arial" charset="0"/>
              </a:defRPr>
            </a:lvl4pPr>
            <a:lvl5pPr algn="ctr" rtl="0" eaLnBrk="0" fontAlgn="base" hangingPunct="0">
              <a:spcBef>
                <a:spcPct val="0"/>
              </a:spcBef>
              <a:spcAft>
                <a:spcPct val="0"/>
              </a:spcAft>
              <a:defRPr sz="4400">
                <a:solidFill>
                  <a:srgbClr val="663300"/>
                </a:solidFill>
                <a:latin typeface="Arial" charset="0"/>
              </a:defRPr>
            </a:lvl5pPr>
            <a:lvl6pPr marL="457200" algn="ctr" rtl="0" eaLnBrk="0" fontAlgn="base" hangingPunct="0">
              <a:spcBef>
                <a:spcPct val="0"/>
              </a:spcBef>
              <a:spcAft>
                <a:spcPct val="0"/>
              </a:spcAft>
              <a:defRPr sz="4400">
                <a:solidFill>
                  <a:srgbClr val="663300"/>
                </a:solidFill>
                <a:latin typeface="Arial" charset="0"/>
              </a:defRPr>
            </a:lvl6pPr>
            <a:lvl7pPr marL="914400" algn="ctr" rtl="0" eaLnBrk="0" fontAlgn="base" hangingPunct="0">
              <a:spcBef>
                <a:spcPct val="0"/>
              </a:spcBef>
              <a:spcAft>
                <a:spcPct val="0"/>
              </a:spcAft>
              <a:defRPr sz="4400">
                <a:solidFill>
                  <a:srgbClr val="663300"/>
                </a:solidFill>
                <a:latin typeface="Arial" charset="0"/>
              </a:defRPr>
            </a:lvl7pPr>
            <a:lvl8pPr marL="1371600" algn="ctr" rtl="0" eaLnBrk="0" fontAlgn="base" hangingPunct="0">
              <a:spcBef>
                <a:spcPct val="0"/>
              </a:spcBef>
              <a:spcAft>
                <a:spcPct val="0"/>
              </a:spcAft>
              <a:defRPr sz="4400">
                <a:solidFill>
                  <a:srgbClr val="663300"/>
                </a:solidFill>
                <a:latin typeface="Arial" charset="0"/>
              </a:defRPr>
            </a:lvl8pPr>
            <a:lvl9pPr marL="1828800" algn="ctr" rtl="0" eaLnBrk="0" fontAlgn="base" hangingPunct="0">
              <a:spcBef>
                <a:spcPct val="0"/>
              </a:spcBef>
              <a:spcAft>
                <a:spcPct val="0"/>
              </a:spcAft>
              <a:defRPr sz="4400">
                <a:solidFill>
                  <a:srgbClr val="663300"/>
                </a:solidFill>
                <a:latin typeface="Arial" charset="0"/>
              </a:defRPr>
            </a:lvl9pPr>
          </a:lstStyle>
          <a:p>
            <a:pPr>
              <a:defRPr/>
            </a:pPr>
            <a:r>
              <a:rPr lang="en-US" sz="3100" b="1" kern="0" dirty="0"/>
              <a:t>Science Goals (</a:t>
            </a:r>
            <a:r>
              <a:rPr lang="en-US" sz="3100" b="1" kern="0" dirty="0" err="1" smtClean="0"/>
              <a:t>contd</a:t>
            </a:r>
            <a:r>
              <a:rPr lang="en-US" sz="3100" b="1" kern="0" dirty="0" smtClean="0"/>
              <a:t>…)</a:t>
            </a:r>
            <a:endParaRPr lang="en-US" sz="3100" b="1" kern="0" dirty="0"/>
          </a:p>
        </p:txBody>
      </p:sp>
      <p:sp>
        <p:nvSpPr>
          <p:cNvPr id="5124" name="TextBox 5"/>
          <p:cNvSpPr txBox="1">
            <a:spLocks noChangeArrowheads="1"/>
          </p:cNvSpPr>
          <p:nvPr/>
        </p:nvSpPr>
        <p:spPr bwMode="auto">
          <a:xfrm>
            <a:off x="1536700" y="542926"/>
            <a:ext cx="7620000" cy="1108075"/>
          </a:xfrm>
          <a:prstGeom prst="rect">
            <a:avLst/>
          </a:prstGeom>
          <a:noFill/>
          <a:ln w="9525">
            <a:noFill/>
            <a:miter lim="800000"/>
            <a:headEnd/>
            <a:tailEnd/>
          </a:ln>
        </p:spPr>
        <p:txBody>
          <a:bodyPr>
            <a:spAutoFit/>
          </a:bodyPr>
          <a:lstStyle/>
          <a:p>
            <a:pPr eaLnBrk="1" hangingPunct="1"/>
            <a:endParaRPr lang="en-US" sz="2400" b="1" u="sng" dirty="0">
              <a:latin typeface="Albertus" pitchFamily="34" charset="0"/>
            </a:endParaRPr>
          </a:p>
          <a:p>
            <a:pPr eaLnBrk="1" hangingPunct="1"/>
            <a:r>
              <a:rPr lang="en-US" sz="2400" b="1" u="sng" dirty="0">
                <a:latin typeface="Albertus" pitchFamily="34" charset="0"/>
              </a:rPr>
              <a:t>Satellite coastal retrievals are challenged because</a:t>
            </a:r>
            <a:r>
              <a:rPr lang="en-US" b="1" u="sng" dirty="0">
                <a:latin typeface="Albertus" pitchFamily="34" charset="0"/>
              </a:rPr>
              <a:t>:</a:t>
            </a:r>
          </a:p>
          <a:p>
            <a:pPr eaLnBrk="1" hangingPunct="1"/>
            <a:endParaRPr lang="es-AR" dirty="0"/>
          </a:p>
        </p:txBody>
      </p:sp>
      <p:sp>
        <p:nvSpPr>
          <p:cNvPr id="16" name="TextBox 15"/>
          <p:cNvSpPr txBox="1"/>
          <p:nvPr/>
        </p:nvSpPr>
        <p:spPr>
          <a:xfrm>
            <a:off x="399216" y="1536700"/>
            <a:ext cx="8762987" cy="4801314"/>
          </a:xfrm>
          <a:prstGeom prst="rect">
            <a:avLst/>
          </a:prstGeom>
          <a:noFill/>
        </p:spPr>
        <p:txBody>
          <a:bodyPr wrap="square">
            <a:spAutoFit/>
          </a:bodyPr>
          <a:lstStyle/>
          <a:p>
            <a:pPr marL="457200" indent="-457200">
              <a:buFont typeface="+mj-lt"/>
              <a:buAutoNum type="arabicParenR"/>
              <a:defRPr/>
            </a:pPr>
            <a:r>
              <a:rPr lang="en-US" sz="2400" dirty="0">
                <a:solidFill>
                  <a:srgbClr val="0000FF"/>
                </a:solidFill>
                <a:latin typeface="Albertus" pitchFamily="34" charset="0"/>
              </a:rPr>
              <a:t>Compared to relatively clean open ocean waters &amp; atmospheres, coastal waters are much more complex with increased mineral and organic constituents caused by both natural &amp; anthropogenic </a:t>
            </a:r>
            <a:r>
              <a:rPr lang="en-US" sz="2400" dirty="0" smtClean="0">
                <a:solidFill>
                  <a:srgbClr val="0000FF"/>
                </a:solidFill>
                <a:latin typeface="Albertus" pitchFamily="34" charset="0"/>
              </a:rPr>
              <a:t>impacts </a:t>
            </a:r>
            <a:endParaRPr lang="en-US" sz="2400" dirty="0">
              <a:solidFill>
                <a:srgbClr val="0000FF"/>
              </a:solidFill>
              <a:latin typeface="Albertus" pitchFamily="34" charset="0"/>
            </a:endParaRPr>
          </a:p>
          <a:p>
            <a:pPr marL="457200" indent="-457200">
              <a:defRPr/>
            </a:pPr>
            <a:r>
              <a:rPr lang="en-US" sz="2400" dirty="0">
                <a:solidFill>
                  <a:srgbClr val="0000FF"/>
                </a:solidFill>
                <a:latin typeface="Albertus" pitchFamily="34" charset="0"/>
              </a:rPr>
              <a:t>     – </a:t>
            </a:r>
            <a:r>
              <a:rPr lang="en-US" sz="2400" dirty="0" smtClean="0">
                <a:solidFill>
                  <a:srgbClr val="0000FF"/>
                </a:solidFill>
                <a:latin typeface="Albertus" pitchFamily="34" charset="0"/>
              </a:rPr>
              <a:t>	river </a:t>
            </a:r>
            <a:r>
              <a:rPr lang="en-US" sz="2400" dirty="0">
                <a:solidFill>
                  <a:srgbClr val="0000FF"/>
                </a:solidFill>
                <a:latin typeface="Albertus" pitchFamily="34" charset="0"/>
              </a:rPr>
              <a:t>outflows, run-offs, sewage</a:t>
            </a:r>
          </a:p>
          <a:p>
            <a:pPr marL="457200" indent="-457200">
              <a:buAutoNum type="arabicParenR" startAt="2"/>
              <a:defRPr/>
            </a:pPr>
            <a:r>
              <a:rPr lang="en-US" sz="2400" dirty="0">
                <a:solidFill>
                  <a:srgbClr val="0000FF"/>
                </a:solidFill>
                <a:latin typeface="Albertus" pitchFamily="34" charset="0"/>
              </a:rPr>
              <a:t>Coastal atmospheres contain finer mode aerosols that require different atmospheric corrections than those for open ocean </a:t>
            </a:r>
          </a:p>
          <a:p>
            <a:pPr marL="457200" indent="-457200">
              <a:buAutoNum type="arabicParenR" startAt="2"/>
              <a:defRPr/>
            </a:pPr>
            <a:endParaRPr lang="en-US" sz="2400" dirty="0">
              <a:solidFill>
                <a:srgbClr val="0000FF"/>
              </a:solidFill>
              <a:latin typeface="Albertus" pitchFamily="34" charset="0"/>
            </a:endParaRPr>
          </a:p>
          <a:p>
            <a:pPr marL="457200" indent="-457200">
              <a:defRPr/>
            </a:pPr>
            <a:r>
              <a:rPr lang="en-US" sz="2400" dirty="0">
                <a:solidFill>
                  <a:srgbClr val="0000FF"/>
                </a:solidFill>
                <a:latin typeface="Albertus" pitchFamily="34" charset="0"/>
              </a:rPr>
              <a:t>     </a:t>
            </a:r>
            <a:r>
              <a:rPr lang="en-US" sz="2400" b="1" dirty="0">
                <a:solidFill>
                  <a:srgbClr val="FF0000"/>
                </a:solidFill>
                <a:latin typeface="Albertus" pitchFamily="34" charset="0"/>
              </a:rPr>
              <a:t>Our projects designed to respond to these problems and to achieve improved and practically useful satellite retrievals of coastal IOPs and water quality</a:t>
            </a:r>
          </a:p>
          <a:p>
            <a:pPr eaLnBrk="1" hangingPunct="1">
              <a:defRPr/>
            </a:pPr>
            <a:endParaRPr lang="es-AR" dirty="0">
              <a:latin typeface="Arial" charset="0"/>
            </a:endParaRPr>
          </a:p>
        </p:txBody>
      </p:sp>
      <p:sp>
        <p:nvSpPr>
          <p:cNvPr id="7" name="Text Box 3"/>
          <p:cNvSpPr txBox="1">
            <a:spLocks noChangeArrowheads="1"/>
          </p:cNvSpPr>
          <p:nvPr/>
        </p:nvSpPr>
        <p:spPr bwMode="auto">
          <a:xfrm>
            <a:off x="9734057" y="2693989"/>
            <a:ext cx="2209800" cy="369887"/>
          </a:xfrm>
          <a:prstGeom prst="rect">
            <a:avLst/>
          </a:prstGeom>
          <a:noFill/>
          <a:ln w="9525">
            <a:noFill/>
            <a:miter lim="800000"/>
            <a:headEnd/>
            <a:tailEnd/>
          </a:ln>
        </p:spPr>
        <p:txBody>
          <a:bodyPr>
            <a:spAutoFit/>
          </a:bodyPr>
          <a:lstStyle/>
          <a:p>
            <a:pPr algn="ctr" eaLnBrk="1" hangingPunct="1">
              <a:spcBef>
                <a:spcPct val="50000"/>
              </a:spcBef>
            </a:pPr>
            <a:r>
              <a:rPr lang="en-US" dirty="0">
                <a:solidFill>
                  <a:schemeClr val="accent2"/>
                </a:solidFill>
              </a:rPr>
              <a:t>Algae</a:t>
            </a:r>
          </a:p>
        </p:txBody>
      </p:sp>
      <p:sp>
        <p:nvSpPr>
          <p:cNvPr id="8" name="Text Box 4"/>
          <p:cNvSpPr txBox="1">
            <a:spLocks noChangeArrowheads="1"/>
          </p:cNvSpPr>
          <p:nvPr/>
        </p:nvSpPr>
        <p:spPr bwMode="auto">
          <a:xfrm>
            <a:off x="10088070" y="4752975"/>
            <a:ext cx="1274762" cy="1200150"/>
          </a:xfrm>
          <a:prstGeom prst="rect">
            <a:avLst/>
          </a:prstGeom>
          <a:noFill/>
          <a:ln w="9525">
            <a:noFill/>
            <a:miter lim="800000"/>
            <a:headEnd/>
            <a:tailEnd/>
          </a:ln>
        </p:spPr>
        <p:txBody>
          <a:bodyPr>
            <a:spAutoFit/>
          </a:bodyPr>
          <a:lstStyle/>
          <a:p>
            <a:pPr algn="ctr" eaLnBrk="1" hangingPunct="1">
              <a:spcBef>
                <a:spcPct val="50000"/>
              </a:spcBef>
            </a:pPr>
            <a:r>
              <a:rPr lang="en-US" dirty="0">
                <a:solidFill>
                  <a:schemeClr val="accent2"/>
                </a:solidFill>
              </a:rPr>
              <a:t>Algae</a:t>
            </a:r>
          </a:p>
          <a:p>
            <a:pPr algn="ctr" eaLnBrk="1" hangingPunct="1">
              <a:spcBef>
                <a:spcPct val="50000"/>
              </a:spcBef>
            </a:pPr>
            <a:r>
              <a:rPr lang="en-US" dirty="0">
                <a:solidFill>
                  <a:srgbClr val="993366"/>
                </a:solidFill>
              </a:rPr>
              <a:t>CDOM</a:t>
            </a:r>
          </a:p>
          <a:p>
            <a:pPr algn="ctr" eaLnBrk="1" hangingPunct="1">
              <a:spcBef>
                <a:spcPct val="50000"/>
              </a:spcBef>
            </a:pPr>
            <a:r>
              <a:rPr lang="en-US" dirty="0">
                <a:solidFill>
                  <a:srgbClr val="A50021"/>
                </a:solidFill>
              </a:rPr>
              <a:t>Minerals</a:t>
            </a:r>
          </a:p>
        </p:txBody>
      </p:sp>
      <p:grpSp>
        <p:nvGrpSpPr>
          <p:cNvPr id="2" name="Group 5"/>
          <p:cNvGrpSpPr>
            <a:grpSpLocks/>
          </p:cNvGrpSpPr>
          <p:nvPr/>
        </p:nvGrpSpPr>
        <p:grpSpPr bwMode="auto">
          <a:xfrm>
            <a:off x="9699133" y="3206751"/>
            <a:ext cx="2022475" cy="1323975"/>
            <a:chOff x="3420" y="1800"/>
            <a:chExt cx="5910" cy="4500"/>
          </a:xfrm>
        </p:grpSpPr>
        <p:sp>
          <p:nvSpPr>
            <p:cNvPr id="5206" name="Line 6"/>
            <p:cNvSpPr>
              <a:spLocks noChangeShapeType="1"/>
            </p:cNvSpPr>
            <p:nvPr/>
          </p:nvSpPr>
          <p:spPr bwMode="auto">
            <a:xfrm>
              <a:off x="3450" y="4319"/>
              <a:ext cx="5880" cy="1"/>
            </a:xfrm>
            <a:prstGeom prst="line">
              <a:avLst/>
            </a:prstGeom>
            <a:noFill/>
            <a:ln w="9525">
              <a:solidFill>
                <a:srgbClr val="000000"/>
              </a:solidFill>
              <a:round/>
              <a:headEnd/>
              <a:tailEnd/>
            </a:ln>
          </p:spPr>
          <p:txBody>
            <a:bodyPr/>
            <a:lstStyle/>
            <a:p>
              <a:endParaRPr lang="en-US"/>
            </a:p>
          </p:txBody>
        </p:sp>
        <p:sp>
          <p:nvSpPr>
            <p:cNvPr id="5207" name="Line 7"/>
            <p:cNvSpPr>
              <a:spLocks noChangeShapeType="1"/>
            </p:cNvSpPr>
            <p:nvPr/>
          </p:nvSpPr>
          <p:spPr bwMode="auto">
            <a:xfrm>
              <a:off x="3450" y="6299"/>
              <a:ext cx="5880" cy="1"/>
            </a:xfrm>
            <a:prstGeom prst="line">
              <a:avLst/>
            </a:prstGeom>
            <a:noFill/>
            <a:ln w="9525">
              <a:solidFill>
                <a:srgbClr val="000000"/>
              </a:solidFill>
              <a:round/>
              <a:headEnd/>
              <a:tailEnd/>
            </a:ln>
          </p:spPr>
          <p:txBody>
            <a:bodyPr/>
            <a:lstStyle/>
            <a:p>
              <a:endParaRPr lang="en-US"/>
            </a:p>
          </p:txBody>
        </p:sp>
        <p:sp>
          <p:nvSpPr>
            <p:cNvPr id="5208" name="Oval 8"/>
            <p:cNvSpPr>
              <a:spLocks noChangeArrowheads="1"/>
            </p:cNvSpPr>
            <p:nvPr/>
          </p:nvSpPr>
          <p:spPr bwMode="auto">
            <a:xfrm>
              <a:off x="4530" y="449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09" name="Oval 9"/>
            <p:cNvSpPr>
              <a:spLocks noChangeArrowheads="1"/>
            </p:cNvSpPr>
            <p:nvPr/>
          </p:nvSpPr>
          <p:spPr bwMode="auto">
            <a:xfrm>
              <a:off x="3810" y="5218"/>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10" name="Oval 10"/>
            <p:cNvSpPr>
              <a:spLocks noChangeArrowheads="1"/>
            </p:cNvSpPr>
            <p:nvPr/>
          </p:nvSpPr>
          <p:spPr bwMode="auto">
            <a:xfrm>
              <a:off x="5730" y="449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11" name="Oval 11"/>
            <p:cNvSpPr>
              <a:spLocks noChangeArrowheads="1"/>
            </p:cNvSpPr>
            <p:nvPr/>
          </p:nvSpPr>
          <p:spPr bwMode="auto">
            <a:xfrm>
              <a:off x="5250" y="5218"/>
              <a:ext cx="143" cy="146"/>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12" name="Oval 12"/>
            <p:cNvSpPr>
              <a:spLocks noChangeArrowheads="1"/>
            </p:cNvSpPr>
            <p:nvPr/>
          </p:nvSpPr>
          <p:spPr bwMode="auto">
            <a:xfrm>
              <a:off x="5489" y="4859"/>
              <a:ext cx="143" cy="142"/>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13" name="Oval 13"/>
            <p:cNvSpPr>
              <a:spLocks noChangeArrowheads="1"/>
            </p:cNvSpPr>
            <p:nvPr/>
          </p:nvSpPr>
          <p:spPr bwMode="auto">
            <a:xfrm>
              <a:off x="4050" y="5579"/>
              <a:ext cx="143" cy="146"/>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14" name="Oval 14"/>
            <p:cNvSpPr>
              <a:spLocks noChangeArrowheads="1"/>
            </p:cNvSpPr>
            <p:nvPr/>
          </p:nvSpPr>
          <p:spPr bwMode="auto">
            <a:xfrm>
              <a:off x="5850" y="503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15" name="Oval 15"/>
            <p:cNvSpPr>
              <a:spLocks noChangeArrowheads="1"/>
            </p:cNvSpPr>
            <p:nvPr/>
          </p:nvSpPr>
          <p:spPr bwMode="auto">
            <a:xfrm>
              <a:off x="4890" y="557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16" name="Oval 16"/>
            <p:cNvSpPr>
              <a:spLocks noChangeArrowheads="1"/>
            </p:cNvSpPr>
            <p:nvPr/>
          </p:nvSpPr>
          <p:spPr bwMode="auto">
            <a:xfrm>
              <a:off x="5580" y="5384"/>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17" name="Oval 17"/>
            <p:cNvSpPr>
              <a:spLocks noChangeArrowheads="1"/>
            </p:cNvSpPr>
            <p:nvPr/>
          </p:nvSpPr>
          <p:spPr bwMode="auto">
            <a:xfrm>
              <a:off x="6691" y="485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18" name="Oval 18"/>
            <p:cNvSpPr>
              <a:spLocks noChangeArrowheads="1"/>
            </p:cNvSpPr>
            <p:nvPr/>
          </p:nvSpPr>
          <p:spPr bwMode="auto">
            <a:xfrm>
              <a:off x="6691" y="5218"/>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19" name="Oval 19"/>
            <p:cNvSpPr>
              <a:spLocks noChangeArrowheads="1"/>
            </p:cNvSpPr>
            <p:nvPr/>
          </p:nvSpPr>
          <p:spPr bwMode="auto">
            <a:xfrm>
              <a:off x="5970" y="5579"/>
              <a:ext cx="143" cy="143"/>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20" name="Oval 20"/>
            <p:cNvSpPr>
              <a:spLocks noChangeArrowheads="1"/>
            </p:cNvSpPr>
            <p:nvPr/>
          </p:nvSpPr>
          <p:spPr bwMode="auto">
            <a:xfrm>
              <a:off x="6210" y="539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21" name="Oval 21"/>
            <p:cNvSpPr>
              <a:spLocks noChangeArrowheads="1"/>
            </p:cNvSpPr>
            <p:nvPr/>
          </p:nvSpPr>
          <p:spPr bwMode="auto">
            <a:xfrm>
              <a:off x="6090" y="485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22" name="Oval 22"/>
            <p:cNvSpPr>
              <a:spLocks noChangeArrowheads="1"/>
            </p:cNvSpPr>
            <p:nvPr/>
          </p:nvSpPr>
          <p:spPr bwMode="auto">
            <a:xfrm>
              <a:off x="5610" y="5878"/>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23" name="Oval 23"/>
            <p:cNvSpPr>
              <a:spLocks noChangeArrowheads="1"/>
            </p:cNvSpPr>
            <p:nvPr/>
          </p:nvSpPr>
          <p:spPr bwMode="auto">
            <a:xfrm>
              <a:off x="5131" y="449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24" name="Oval 24"/>
            <p:cNvSpPr>
              <a:spLocks noChangeArrowheads="1"/>
            </p:cNvSpPr>
            <p:nvPr/>
          </p:nvSpPr>
          <p:spPr bwMode="auto">
            <a:xfrm>
              <a:off x="6210" y="449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25" name="Oval 25"/>
            <p:cNvSpPr>
              <a:spLocks noChangeArrowheads="1"/>
            </p:cNvSpPr>
            <p:nvPr/>
          </p:nvSpPr>
          <p:spPr bwMode="auto">
            <a:xfrm>
              <a:off x="7170" y="4679"/>
              <a:ext cx="143" cy="143"/>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26" name="Oval 26"/>
            <p:cNvSpPr>
              <a:spLocks noChangeArrowheads="1"/>
            </p:cNvSpPr>
            <p:nvPr/>
          </p:nvSpPr>
          <p:spPr bwMode="auto">
            <a:xfrm>
              <a:off x="7290" y="503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27" name="Oval 27"/>
            <p:cNvSpPr>
              <a:spLocks noChangeArrowheads="1"/>
            </p:cNvSpPr>
            <p:nvPr/>
          </p:nvSpPr>
          <p:spPr bwMode="auto">
            <a:xfrm>
              <a:off x="6691" y="4499"/>
              <a:ext cx="143" cy="143"/>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28" name="Oval 28"/>
            <p:cNvSpPr>
              <a:spLocks noChangeArrowheads="1"/>
            </p:cNvSpPr>
            <p:nvPr/>
          </p:nvSpPr>
          <p:spPr bwMode="auto">
            <a:xfrm>
              <a:off x="5610" y="5878"/>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29" name="Oval 29"/>
            <p:cNvSpPr>
              <a:spLocks noChangeArrowheads="1"/>
            </p:cNvSpPr>
            <p:nvPr/>
          </p:nvSpPr>
          <p:spPr bwMode="auto">
            <a:xfrm>
              <a:off x="7290" y="5760"/>
              <a:ext cx="143" cy="143"/>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30" name="Oval 30"/>
            <p:cNvSpPr>
              <a:spLocks noChangeArrowheads="1"/>
            </p:cNvSpPr>
            <p:nvPr/>
          </p:nvSpPr>
          <p:spPr bwMode="auto">
            <a:xfrm>
              <a:off x="6570" y="5760"/>
              <a:ext cx="143" cy="142"/>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31" name="Oval 31"/>
            <p:cNvSpPr>
              <a:spLocks noChangeArrowheads="1"/>
            </p:cNvSpPr>
            <p:nvPr/>
          </p:nvSpPr>
          <p:spPr bwMode="auto">
            <a:xfrm>
              <a:off x="7650" y="485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32" name="Oval 32"/>
            <p:cNvSpPr>
              <a:spLocks noChangeArrowheads="1"/>
            </p:cNvSpPr>
            <p:nvPr/>
          </p:nvSpPr>
          <p:spPr bwMode="auto">
            <a:xfrm>
              <a:off x="7049" y="539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33" name="Oval 33"/>
            <p:cNvSpPr>
              <a:spLocks noChangeArrowheads="1"/>
            </p:cNvSpPr>
            <p:nvPr/>
          </p:nvSpPr>
          <p:spPr bwMode="auto">
            <a:xfrm>
              <a:off x="5610" y="5878"/>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34" name="Oval 34"/>
            <p:cNvSpPr>
              <a:spLocks noChangeArrowheads="1"/>
            </p:cNvSpPr>
            <p:nvPr/>
          </p:nvSpPr>
          <p:spPr bwMode="auto">
            <a:xfrm>
              <a:off x="7530" y="449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35" name="Oval 35"/>
            <p:cNvSpPr>
              <a:spLocks noChangeArrowheads="1"/>
            </p:cNvSpPr>
            <p:nvPr/>
          </p:nvSpPr>
          <p:spPr bwMode="auto">
            <a:xfrm>
              <a:off x="3929" y="449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36" name="Oval 36"/>
            <p:cNvSpPr>
              <a:spLocks noChangeArrowheads="1"/>
            </p:cNvSpPr>
            <p:nvPr/>
          </p:nvSpPr>
          <p:spPr bwMode="auto">
            <a:xfrm>
              <a:off x="4650" y="491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37" name="Oval 37"/>
            <p:cNvSpPr>
              <a:spLocks noChangeArrowheads="1"/>
            </p:cNvSpPr>
            <p:nvPr/>
          </p:nvSpPr>
          <p:spPr bwMode="auto">
            <a:xfrm>
              <a:off x="4050" y="4859"/>
              <a:ext cx="143" cy="142"/>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38" name="Oval 38"/>
            <p:cNvSpPr>
              <a:spLocks noChangeArrowheads="1"/>
            </p:cNvSpPr>
            <p:nvPr/>
          </p:nvSpPr>
          <p:spPr bwMode="auto">
            <a:xfrm>
              <a:off x="4290" y="5218"/>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39" name="Oval 39"/>
            <p:cNvSpPr>
              <a:spLocks noChangeArrowheads="1"/>
            </p:cNvSpPr>
            <p:nvPr/>
          </p:nvSpPr>
          <p:spPr bwMode="auto">
            <a:xfrm>
              <a:off x="5370" y="5640"/>
              <a:ext cx="143" cy="143"/>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40" name="Oval 40"/>
            <p:cNvSpPr>
              <a:spLocks noChangeArrowheads="1"/>
            </p:cNvSpPr>
            <p:nvPr/>
          </p:nvSpPr>
          <p:spPr bwMode="auto">
            <a:xfrm>
              <a:off x="8010" y="449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41" name="Oval 41"/>
            <p:cNvSpPr>
              <a:spLocks noChangeArrowheads="1"/>
            </p:cNvSpPr>
            <p:nvPr/>
          </p:nvSpPr>
          <p:spPr bwMode="auto">
            <a:xfrm>
              <a:off x="8010" y="485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42" name="Oval 42"/>
            <p:cNvSpPr>
              <a:spLocks noChangeArrowheads="1"/>
            </p:cNvSpPr>
            <p:nvPr/>
          </p:nvSpPr>
          <p:spPr bwMode="auto">
            <a:xfrm>
              <a:off x="7530" y="539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43" name="Oval 43"/>
            <p:cNvSpPr>
              <a:spLocks noChangeArrowheads="1"/>
            </p:cNvSpPr>
            <p:nvPr/>
          </p:nvSpPr>
          <p:spPr bwMode="auto">
            <a:xfrm>
              <a:off x="8010" y="539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44" name="Oval 44"/>
            <p:cNvSpPr>
              <a:spLocks noChangeArrowheads="1"/>
            </p:cNvSpPr>
            <p:nvPr/>
          </p:nvSpPr>
          <p:spPr bwMode="auto">
            <a:xfrm>
              <a:off x="7770" y="5760"/>
              <a:ext cx="143" cy="143"/>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45" name="Oval 45"/>
            <p:cNvSpPr>
              <a:spLocks noChangeArrowheads="1"/>
            </p:cNvSpPr>
            <p:nvPr/>
          </p:nvSpPr>
          <p:spPr bwMode="auto">
            <a:xfrm>
              <a:off x="8609" y="467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46" name="Oval 46"/>
            <p:cNvSpPr>
              <a:spLocks noChangeArrowheads="1"/>
            </p:cNvSpPr>
            <p:nvPr/>
          </p:nvSpPr>
          <p:spPr bwMode="auto">
            <a:xfrm>
              <a:off x="8251" y="5218"/>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47" name="Oval 47"/>
            <p:cNvSpPr>
              <a:spLocks noChangeArrowheads="1"/>
            </p:cNvSpPr>
            <p:nvPr/>
          </p:nvSpPr>
          <p:spPr bwMode="auto">
            <a:xfrm>
              <a:off x="8370" y="5760"/>
              <a:ext cx="143" cy="143"/>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48" name="Oval 48"/>
            <p:cNvSpPr>
              <a:spLocks noChangeArrowheads="1"/>
            </p:cNvSpPr>
            <p:nvPr/>
          </p:nvSpPr>
          <p:spPr bwMode="auto">
            <a:xfrm>
              <a:off x="8609" y="539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49" name="Oval 49"/>
            <p:cNvSpPr>
              <a:spLocks noChangeArrowheads="1"/>
            </p:cNvSpPr>
            <p:nvPr/>
          </p:nvSpPr>
          <p:spPr bwMode="auto">
            <a:xfrm>
              <a:off x="9090" y="467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50" name="Oval 50"/>
            <p:cNvSpPr>
              <a:spLocks noChangeArrowheads="1"/>
            </p:cNvSpPr>
            <p:nvPr/>
          </p:nvSpPr>
          <p:spPr bwMode="auto">
            <a:xfrm>
              <a:off x="8609" y="503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51" name="Oval 51"/>
            <p:cNvSpPr>
              <a:spLocks noChangeArrowheads="1"/>
            </p:cNvSpPr>
            <p:nvPr/>
          </p:nvSpPr>
          <p:spPr bwMode="auto">
            <a:xfrm>
              <a:off x="9090" y="503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52" name="Oval 52"/>
            <p:cNvSpPr>
              <a:spLocks noChangeArrowheads="1"/>
            </p:cNvSpPr>
            <p:nvPr/>
          </p:nvSpPr>
          <p:spPr bwMode="auto">
            <a:xfrm>
              <a:off x="8970" y="539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53" name="Oval 53"/>
            <p:cNvSpPr>
              <a:spLocks noChangeArrowheads="1"/>
            </p:cNvSpPr>
            <p:nvPr/>
          </p:nvSpPr>
          <p:spPr bwMode="auto">
            <a:xfrm>
              <a:off x="9090" y="5760"/>
              <a:ext cx="143" cy="143"/>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54" name="Oval 54"/>
            <p:cNvSpPr>
              <a:spLocks noChangeArrowheads="1"/>
            </p:cNvSpPr>
            <p:nvPr/>
          </p:nvSpPr>
          <p:spPr bwMode="auto">
            <a:xfrm>
              <a:off x="4410" y="593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55" name="Oval 55"/>
            <p:cNvSpPr>
              <a:spLocks noChangeArrowheads="1"/>
            </p:cNvSpPr>
            <p:nvPr/>
          </p:nvSpPr>
          <p:spPr bwMode="auto">
            <a:xfrm>
              <a:off x="3690" y="593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56" name="Oval 56"/>
            <p:cNvSpPr>
              <a:spLocks noChangeArrowheads="1"/>
            </p:cNvSpPr>
            <p:nvPr/>
          </p:nvSpPr>
          <p:spPr bwMode="auto">
            <a:xfrm>
              <a:off x="3450" y="467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57" name="Oval 57"/>
            <p:cNvSpPr>
              <a:spLocks noChangeArrowheads="1"/>
            </p:cNvSpPr>
            <p:nvPr/>
          </p:nvSpPr>
          <p:spPr bwMode="auto">
            <a:xfrm>
              <a:off x="3450" y="557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258" name="Line 58"/>
            <p:cNvSpPr>
              <a:spLocks noChangeShapeType="1"/>
            </p:cNvSpPr>
            <p:nvPr/>
          </p:nvSpPr>
          <p:spPr bwMode="auto">
            <a:xfrm>
              <a:off x="4500" y="3060"/>
              <a:ext cx="720" cy="1259"/>
            </a:xfrm>
            <a:prstGeom prst="line">
              <a:avLst/>
            </a:prstGeom>
            <a:noFill/>
            <a:ln w="25400">
              <a:solidFill>
                <a:srgbClr val="FF0000"/>
              </a:solidFill>
              <a:round/>
              <a:headEnd/>
              <a:tailEnd type="triangle" w="med" len="med"/>
            </a:ln>
          </p:spPr>
          <p:txBody>
            <a:bodyPr/>
            <a:lstStyle/>
            <a:p>
              <a:endParaRPr lang="en-US"/>
            </a:p>
          </p:txBody>
        </p:sp>
        <p:sp>
          <p:nvSpPr>
            <p:cNvPr id="5259" name="Line 59"/>
            <p:cNvSpPr>
              <a:spLocks noChangeShapeType="1"/>
            </p:cNvSpPr>
            <p:nvPr/>
          </p:nvSpPr>
          <p:spPr bwMode="auto">
            <a:xfrm>
              <a:off x="5250" y="4319"/>
              <a:ext cx="360" cy="1080"/>
            </a:xfrm>
            <a:prstGeom prst="line">
              <a:avLst/>
            </a:prstGeom>
            <a:noFill/>
            <a:ln w="25400">
              <a:solidFill>
                <a:srgbClr val="FF0000"/>
              </a:solidFill>
              <a:round/>
              <a:headEnd/>
              <a:tailEnd type="triangle" w="med" len="med"/>
            </a:ln>
          </p:spPr>
          <p:txBody>
            <a:bodyPr/>
            <a:lstStyle/>
            <a:p>
              <a:endParaRPr lang="en-US"/>
            </a:p>
          </p:txBody>
        </p:sp>
        <p:sp>
          <p:nvSpPr>
            <p:cNvPr id="5260" name="Line 60"/>
            <p:cNvSpPr>
              <a:spLocks noChangeShapeType="1"/>
            </p:cNvSpPr>
            <p:nvPr/>
          </p:nvSpPr>
          <p:spPr bwMode="auto">
            <a:xfrm flipV="1">
              <a:off x="5730" y="4319"/>
              <a:ext cx="480" cy="1080"/>
            </a:xfrm>
            <a:prstGeom prst="line">
              <a:avLst/>
            </a:prstGeom>
            <a:noFill/>
            <a:ln w="25400">
              <a:solidFill>
                <a:srgbClr val="FF0000"/>
              </a:solidFill>
              <a:round/>
              <a:headEnd/>
              <a:tailEnd type="triangle" w="med" len="med"/>
            </a:ln>
          </p:spPr>
          <p:txBody>
            <a:bodyPr/>
            <a:lstStyle/>
            <a:p>
              <a:endParaRPr lang="en-US"/>
            </a:p>
          </p:txBody>
        </p:sp>
        <p:sp>
          <p:nvSpPr>
            <p:cNvPr id="5261" name="Line 61"/>
            <p:cNvSpPr>
              <a:spLocks noChangeShapeType="1"/>
            </p:cNvSpPr>
            <p:nvPr/>
          </p:nvSpPr>
          <p:spPr bwMode="auto">
            <a:xfrm flipV="1">
              <a:off x="6210" y="2340"/>
              <a:ext cx="1200" cy="1979"/>
            </a:xfrm>
            <a:prstGeom prst="line">
              <a:avLst/>
            </a:prstGeom>
            <a:noFill/>
            <a:ln w="25400">
              <a:solidFill>
                <a:srgbClr val="FF0000"/>
              </a:solidFill>
              <a:round/>
              <a:headEnd/>
              <a:tailEnd type="triangle" w="med" len="med"/>
            </a:ln>
          </p:spPr>
          <p:txBody>
            <a:bodyPr/>
            <a:lstStyle/>
            <a:p>
              <a:endParaRPr lang="en-US"/>
            </a:p>
          </p:txBody>
        </p:sp>
        <p:sp>
          <p:nvSpPr>
            <p:cNvPr id="5262" name="Oval 62"/>
            <p:cNvSpPr>
              <a:spLocks noChangeArrowheads="1"/>
            </p:cNvSpPr>
            <p:nvPr/>
          </p:nvSpPr>
          <p:spPr bwMode="auto">
            <a:xfrm>
              <a:off x="3540" y="1800"/>
              <a:ext cx="720" cy="720"/>
            </a:xfrm>
            <a:prstGeom prst="ellipse">
              <a:avLst/>
            </a:prstGeom>
            <a:solidFill>
              <a:srgbClr val="FFFF00"/>
            </a:solidFill>
            <a:ln w="9525">
              <a:solidFill>
                <a:srgbClr val="FFFF00"/>
              </a:solidFill>
              <a:round/>
              <a:headEnd/>
              <a:tailEnd/>
            </a:ln>
          </p:spPr>
          <p:txBody>
            <a:bodyPr/>
            <a:lstStyle/>
            <a:p>
              <a:pPr eaLnBrk="1" hangingPunct="1"/>
              <a:endParaRPr lang="en-US"/>
            </a:p>
          </p:txBody>
        </p:sp>
        <p:sp>
          <p:nvSpPr>
            <p:cNvPr id="5263" name="Line 63"/>
            <p:cNvSpPr>
              <a:spLocks noChangeShapeType="1"/>
            </p:cNvSpPr>
            <p:nvPr/>
          </p:nvSpPr>
          <p:spPr bwMode="auto">
            <a:xfrm>
              <a:off x="3900" y="2520"/>
              <a:ext cx="0" cy="540"/>
            </a:xfrm>
            <a:prstGeom prst="line">
              <a:avLst/>
            </a:prstGeom>
            <a:noFill/>
            <a:ln w="25400">
              <a:solidFill>
                <a:srgbClr val="FFFF00"/>
              </a:solidFill>
              <a:round/>
              <a:headEnd/>
              <a:tailEnd/>
            </a:ln>
          </p:spPr>
          <p:txBody>
            <a:bodyPr/>
            <a:lstStyle/>
            <a:p>
              <a:endParaRPr lang="en-US"/>
            </a:p>
          </p:txBody>
        </p:sp>
        <p:sp>
          <p:nvSpPr>
            <p:cNvPr id="5264" name="Line 64"/>
            <p:cNvSpPr>
              <a:spLocks noChangeShapeType="1"/>
            </p:cNvSpPr>
            <p:nvPr/>
          </p:nvSpPr>
          <p:spPr bwMode="auto">
            <a:xfrm>
              <a:off x="4140" y="2520"/>
              <a:ext cx="240" cy="540"/>
            </a:xfrm>
            <a:prstGeom prst="line">
              <a:avLst/>
            </a:prstGeom>
            <a:noFill/>
            <a:ln w="25400">
              <a:solidFill>
                <a:srgbClr val="FFFF00"/>
              </a:solidFill>
              <a:round/>
              <a:headEnd/>
              <a:tailEnd/>
            </a:ln>
          </p:spPr>
          <p:txBody>
            <a:bodyPr/>
            <a:lstStyle/>
            <a:p>
              <a:endParaRPr lang="en-US"/>
            </a:p>
          </p:txBody>
        </p:sp>
        <p:sp>
          <p:nvSpPr>
            <p:cNvPr id="5265" name="Line 65"/>
            <p:cNvSpPr>
              <a:spLocks noChangeShapeType="1"/>
            </p:cNvSpPr>
            <p:nvPr/>
          </p:nvSpPr>
          <p:spPr bwMode="auto">
            <a:xfrm>
              <a:off x="4260" y="2340"/>
              <a:ext cx="360" cy="180"/>
            </a:xfrm>
            <a:prstGeom prst="line">
              <a:avLst/>
            </a:prstGeom>
            <a:noFill/>
            <a:ln w="25400">
              <a:solidFill>
                <a:srgbClr val="FFFF00"/>
              </a:solidFill>
              <a:round/>
              <a:headEnd/>
              <a:tailEnd/>
            </a:ln>
          </p:spPr>
          <p:txBody>
            <a:bodyPr/>
            <a:lstStyle/>
            <a:p>
              <a:endParaRPr lang="en-US"/>
            </a:p>
          </p:txBody>
        </p:sp>
        <p:sp>
          <p:nvSpPr>
            <p:cNvPr id="5266" name="Line 66"/>
            <p:cNvSpPr>
              <a:spLocks noChangeShapeType="1"/>
            </p:cNvSpPr>
            <p:nvPr/>
          </p:nvSpPr>
          <p:spPr bwMode="auto">
            <a:xfrm flipH="1">
              <a:off x="3420" y="2520"/>
              <a:ext cx="240" cy="360"/>
            </a:xfrm>
            <a:prstGeom prst="line">
              <a:avLst/>
            </a:prstGeom>
            <a:noFill/>
            <a:ln w="25400">
              <a:solidFill>
                <a:srgbClr val="FFFF00"/>
              </a:solidFill>
              <a:round/>
              <a:headEnd/>
              <a:tailEnd/>
            </a:ln>
          </p:spPr>
          <p:txBody>
            <a:bodyPr/>
            <a:lstStyle/>
            <a:p>
              <a:endParaRPr lang="en-US"/>
            </a:p>
          </p:txBody>
        </p:sp>
        <p:sp>
          <p:nvSpPr>
            <p:cNvPr id="5267" name="Line 67"/>
            <p:cNvSpPr>
              <a:spLocks noChangeShapeType="1"/>
            </p:cNvSpPr>
            <p:nvPr/>
          </p:nvSpPr>
          <p:spPr bwMode="auto">
            <a:xfrm flipV="1">
              <a:off x="4380" y="1980"/>
              <a:ext cx="600" cy="180"/>
            </a:xfrm>
            <a:prstGeom prst="line">
              <a:avLst/>
            </a:prstGeom>
            <a:noFill/>
            <a:ln w="25400">
              <a:solidFill>
                <a:srgbClr val="FFFF00"/>
              </a:solidFill>
              <a:round/>
              <a:headEnd/>
              <a:tailEnd/>
            </a:ln>
          </p:spPr>
          <p:txBody>
            <a:bodyPr/>
            <a:lstStyle/>
            <a:p>
              <a:endParaRPr lang="en-US"/>
            </a:p>
          </p:txBody>
        </p:sp>
        <p:sp>
          <p:nvSpPr>
            <p:cNvPr id="5268" name="Rectangle 68"/>
            <p:cNvSpPr>
              <a:spLocks noChangeArrowheads="1"/>
            </p:cNvSpPr>
            <p:nvPr/>
          </p:nvSpPr>
          <p:spPr bwMode="auto">
            <a:xfrm>
              <a:off x="3450" y="4319"/>
              <a:ext cx="5880" cy="1980"/>
            </a:xfrm>
            <a:prstGeom prst="rect">
              <a:avLst/>
            </a:prstGeom>
            <a:solidFill>
              <a:srgbClr val="993300">
                <a:alpha val="47842"/>
              </a:srgbClr>
            </a:solidFill>
            <a:ln w="9525">
              <a:solidFill>
                <a:srgbClr val="993300"/>
              </a:solidFill>
              <a:miter lim="800000"/>
              <a:headEnd/>
              <a:tailEnd/>
            </a:ln>
          </p:spPr>
          <p:txBody>
            <a:bodyPr/>
            <a:lstStyle/>
            <a:p>
              <a:pPr eaLnBrk="1" hangingPunct="1"/>
              <a:endParaRPr lang="en-US"/>
            </a:p>
          </p:txBody>
        </p:sp>
        <p:sp>
          <p:nvSpPr>
            <p:cNvPr id="5269" name="Oval 69"/>
            <p:cNvSpPr>
              <a:spLocks noChangeArrowheads="1"/>
            </p:cNvSpPr>
            <p:nvPr/>
          </p:nvSpPr>
          <p:spPr bwMode="auto">
            <a:xfrm>
              <a:off x="4650" y="521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70" name="Oval 70"/>
            <p:cNvSpPr>
              <a:spLocks noChangeArrowheads="1"/>
            </p:cNvSpPr>
            <p:nvPr/>
          </p:nvSpPr>
          <p:spPr bwMode="auto">
            <a:xfrm>
              <a:off x="4290" y="485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71" name="Oval 71"/>
            <p:cNvSpPr>
              <a:spLocks noChangeArrowheads="1"/>
            </p:cNvSpPr>
            <p:nvPr/>
          </p:nvSpPr>
          <p:spPr bwMode="auto">
            <a:xfrm>
              <a:off x="4410" y="557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72" name="Oval 72"/>
            <p:cNvSpPr>
              <a:spLocks noChangeArrowheads="1"/>
            </p:cNvSpPr>
            <p:nvPr/>
          </p:nvSpPr>
          <p:spPr bwMode="auto">
            <a:xfrm>
              <a:off x="5610" y="5400"/>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73" name="Oval 73"/>
            <p:cNvSpPr>
              <a:spLocks noChangeArrowheads="1"/>
            </p:cNvSpPr>
            <p:nvPr/>
          </p:nvSpPr>
          <p:spPr bwMode="auto">
            <a:xfrm>
              <a:off x="7050" y="575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74" name="Oval 74"/>
            <p:cNvSpPr>
              <a:spLocks noChangeArrowheads="1"/>
            </p:cNvSpPr>
            <p:nvPr/>
          </p:nvSpPr>
          <p:spPr bwMode="auto">
            <a:xfrm>
              <a:off x="3690" y="503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75" name="Oval 75"/>
            <p:cNvSpPr>
              <a:spLocks noChangeArrowheads="1"/>
            </p:cNvSpPr>
            <p:nvPr/>
          </p:nvSpPr>
          <p:spPr bwMode="auto">
            <a:xfrm>
              <a:off x="3930" y="611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76" name="Oval 76"/>
            <p:cNvSpPr>
              <a:spLocks noChangeArrowheads="1"/>
            </p:cNvSpPr>
            <p:nvPr/>
          </p:nvSpPr>
          <p:spPr bwMode="auto">
            <a:xfrm>
              <a:off x="4890" y="593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77" name="Oval 77"/>
            <p:cNvSpPr>
              <a:spLocks noChangeArrowheads="1"/>
            </p:cNvSpPr>
            <p:nvPr/>
          </p:nvSpPr>
          <p:spPr bwMode="auto">
            <a:xfrm>
              <a:off x="6090" y="575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78" name="Oval 78"/>
            <p:cNvSpPr>
              <a:spLocks noChangeArrowheads="1"/>
            </p:cNvSpPr>
            <p:nvPr/>
          </p:nvSpPr>
          <p:spPr bwMode="auto">
            <a:xfrm>
              <a:off x="4890" y="545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79" name="Oval 79"/>
            <p:cNvSpPr>
              <a:spLocks noChangeArrowheads="1"/>
            </p:cNvSpPr>
            <p:nvPr/>
          </p:nvSpPr>
          <p:spPr bwMode="auto">
            <a:xfrm>
              <a:off x="6210" y="503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80" name="Oval 80"/>
            <p:cNvSpPr>
              <a:spLocks noChangeArrowheads="1"/>
            </p:cNvSpPr>
            <p:nvPr/>
          </p:nvSpPr>
          <p:spPr bwMode="auto">
            <a:xfrm>
              <a:off x="5370" y="593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81" name="Oval 81"/>
            <p:cNvSpPr>
              <a:spLocks noChangeArrowheads="1"/>
            </p:cNvSpPr>
            <p:nvPr/>
          </p:nvSpPr>
          <p:spPr bwMode="auto">
            <a:xfrm>
              <a:off x="6450" y="539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82" name="Oval 82"/>
            <p:cNvSpPr>
              <a:spLocks noChangeArrowheads="1"/>
            </p:cNvSpPr>
            <p:nvPr/>
          </p:nvSpPr>
          <p:spPr bwMode="auto">
            <a:xfrm>
              <a:off x="6810" y="557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83" name="Oval 83"/>
            <p:cNvSpPr>
              <a:spLocks noChangeArrowheads="1"/>
            </p:cNvSpPr>
            <p:nvPr/>
          </p:nvSpPr>
          <p:spPr bwMode="auto">
            <a:xfrm>
              <a:off x="6810" y="503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84" name="Oval 84"/>
            <p:cNvSpPr>
              <a:spLocks noChangeArrowheads="1"/>
            </p:cNvSpPr>
            <p:nvPr/>
          </p:nvSpPr>
          <p:spPr bwMode="auto">
            <a:xfrm>
              <a:off x="7410" y="521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85" name="Oval 85"/>
            <p:cNvSpPr>
              <a:spLocks noChangeArrowheads="1"/>
            </p:cNvSpPr>
            <p:nvPr/>
          </p:nvSpPr>
          <p:spPr bwMode="auto">
            <a:xfrm>
              <a:off x="7890" y="503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86" name="Oval 86"/>
            <p:cNvSpPr>
              <a:spLocks noChangeArrowheads="1"/>
            </p:cNvSpPr>
            <p:nvPr/>
          </p:nvSpPr>
          <p:spPr bwMode="auto">
            <a:xfrm>
              <a:off x="7650" y="557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87" name="Oval 87"/>
            <p:cNvSpPr>
              <a:spLocks noChangeArrowheads="1"/>
            </p:cNvSpPr>
            <p:nvPr/>
          </p:nvSpPr>
          <p:spPr bwMode="auto">
            <a:xfrm>
              <a:off x="7290" y="485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88" name="Oval 88"/>
            <p:cNvSpPr>
              <a:spLocks noChangeArrowheads="1"/>
            </p:cNvSpPr>
            <p:nvPr/>
          </p:nvSpPr>
          <p:spPr bwMode="auto">
            <a:xfrm>
              <a:off x="8370" y="467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89" name="Oval 89"/>
            <p:cNvSpPr>
              <a:spLocks noChangeArrowheads="1"/>
            </p:cNvSpPr>
            <p:nvPr/>
          </p:nvSpPr>
          <p:spPr bwMode="auto">
            <a:xfrm>
              <a:off x="8490" y="557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90" name="Oval 90"/>
            <p:cNvSpPr>
              <a:spLocks noChangeArrowheads="1"/>
            </p:cNvSpPr>
            <p:nvPr/>
          </p:nvSpPr>
          <p:spPr bwMode="auto">
            <a:xfrm>
              <a:off x="7770" y="467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91" name="Oval 91"/>
            <p:cNvSpPr>
              <a:spLocks noChangeArrowheads="1"/>
            </p:cNvSpPr>
            <p:nvPr/>
          </p:nvSpPr>
          <p:spPr bwMode="auto">
            <a:xfrm>
              <a:off x="7050" y="449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92" name="Oval 92"/>
            <p:cNvSpPr>
              <a:spLocks noChangeArrowheads="1"/>
            </p:cNvSpPr>
            <p:nvPr/>
          </p:nvSpPr>
          <p:spPr bwMode="auto">
            <a:xfrm>
              <a:off x="4890" y="467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93" name="Oval 93"/>
            <p:cNvSpPr>
              <a:spLocks noChangeArrowheads="1"/>
            </p:cNvSpPr>
            <p:nvPr/>
          </p:nvSpPr>
          <p:spPr bwMode="auto">
            <a:xfrm>
              <a:off x="8490" y="485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94" name="Oval 94"/>
            <p:cNvSpPr>
              <a:spLocks noChangeArrowheads="1"/>
            </p:cNvSpPr>
            <p:nvPr/>
          </p:nvSpPr>
          <p:spPr bwMode="auto">
            <a:xfrm>
              <a:off x="8850" y="521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95" name="Oval 95"/>
            <p:cNvSpPr>
              <a:spLocks noChangeArrowheads="1"/>
            </p:cNvSpPr>
            <p:nvPr/>
          </p:nvSpPr>
          <p:spPr bwMode="auto">
            <a:xfrm>
              <a:off x="8730" y="449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96" name="Oval 96"/>
            <p:cNvSpPr>
              <a:spLocks noChangeArrowheads="1"/>
            </p:cNvSpPr>
            <p:nvPr/>
          </p:nvSpPr>
          <p:spPr bwMode="auto">
            <a:xfrm>
              <a:off x="5130" y="569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97" name="Oval 97"/>
            <p:cNvSpPr>
              <a:spLocks noChangeArrowheads="1"/>
            </p:cNvSpPr>
            <p:nvPr/>
          </p:nvSpPr>
          <p:spPr bwMode="auto">
            <a:xfrm>
              <a:off x="6450" y="593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98" name="Oval 98"/>
            <p:cNvSpPr>
              <a:spLocks noChangeArrowheads="1"/>
            </p:cNvSpPr>
            <p:nvPr/>
          </p:nvSpPr>
          <p:spPr bwMode="auto">
            <a:xfrm>
              <a:off x="7050" y="611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99" name="Oval 99"/>
            <p:cNvSpPr>
              <a:spLocks noChangeArrowheads="1"/>
            </p:cNvSpPr>
            <p:nvPr/>
          </p:nvSpPr>
          <p:spPr bwMode="auto">
            <a:xfrm>
              <a:off x="7770" y="611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300" name="Oval 100"/>
            <p:cNvSpPr>
              <a:spLocks noChangeArrowheads="1"/>
            </p:cNvSpPr>
            <p:nvPr/>
          </p:nvSpPr>
          <p:spPr bwMode="auto">
            <a:xfrm>
              <a:off x="8850" y="593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grpSp>
      <p:grpSp>
        <p:nvGrpSpPr>
          <p:cNvPr id="3" name="Group 101"/>
          <p:cNvGrpSpPr>
            <a:grpSpLocks/>
          </p:cNvGrpSpPr>
          <p:nvPr/>
        </p:nvGrpSpPr>
        <p:grpSpPr bwMode="auto">
          <a:xfrm>
            <a:off x="9726121" y="1058863"/>
            <a:ext cx="2022475" cy="1466850"/>
            <a:chOff x="2700" y="1620"/>
            <a:chExt cx="6360" cy="4500"/>
          </a:xfrm>
        </p:grpSpPr>
        <p:sp>
          <p:nvSpPr>
            <p:cNvPr id="5130" name="Line 102"/>
            <p:cNvSpPr>
              <a:spLocks noChangeShapeType="1"/>
            </p:cNvSpPr>
            <p:nvPr/>
          </p:nvSpPr>
          <p:spPr bwMode="auto">
            <a:xfrm>
              <a:off x="3180" y="4139"/>
              <a:ext cx="5880" cy="0"/>
            </a:xfrm>
            <a:prstGeom prst="line">
              <a:avLst/>
            </a:prstGeom>
            <a:noFill/>
            <a:ln w="9525">
              <a:solidFill>
                <a:srgbClr val="000000"/>
              </a:solidFill>
              <a:round/>
              <a:headEnd/>
              <a:tailEnd/>
            </a:ln>
          </p:spPr>
          <p:txBody>
            <a:bodyPr/>
            <a:lstStyle/>
            <a:p>
              <a:endParaRPr lang="en-US"/>
            </a:p>
          </p:txBody>
        </p:sp>
        <p:sp>
          <p:nvSpPr>
            <p:cNvPr id="5131" name="Line 103"/>
            <p:cNvSpPr>
              <a:spLocks noChangeShapeType="1"/>
            </p:cNvSpPr>
            <p:nvPr/>
          </p:nvSpPr>
          <p:spPr bwMode="auto">
            <a:xfrm>
              <a:off x="3060" y="6120"/>
              <a:ext cx="6000" cy="0"/>
            </a:xfrm>
            <a:prstGeom prst="line">
              <a:avLst/>
            </a:prstGeom>
            <a:noFill/>
            <a:ln w="9525">
              <a:solidFill>
                <a:srgbClr val="000000"/>
              </a:solidFill>
              <a:round/>
              <a:headEnd/>
              <a:tailEnd/>
            </a:ln>
          </p:spPr>
          <p:txBody>
            <a:bodyPr/>
            <a:lstStyle/>
            <a:p>
              <a:endParaRPr lang="en-US"/>
            </a:p>
          </p:txBody>
        </p:sp>
        <p:sp>
          <p:nvSpPr>
            <p:cNvPr id="5132" name="Oval 104"/>
            <p:cNvSpPr>
              <a:spLocks noChangeArrowheads="1"/>
            </p:cNvSpPr>
            <p:nvPr/>
          </p:nvSpPr>
          <p:spPr bwMode="auto">
            <a:xfrm>
              <a:off x="4260" y="431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33" name="Oval 105"/>
            <p:cNvSpPr>
              <a:spLocks noChangeArrowheads="1"/>
            </p:cNvSpPr>
            <p:nvPr/>
          </p:nvSpPr>
          <p:spPr bwMode="auto">
            <a:xfrm>
              <a:off x="3540" y="5038"/>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34" name="Oval 106"/>
            <p:cNvSpPr>
              <a:spLocks noChangeArrowheads="1"/>
            </p:cNvSpPr>
            <p:nvPr/>
          </p:nvSpPr>
          <p:spPr bwMode="auto">
            <a:xfrm>
              <a:off x="5460" y="431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35" name="Oval 107"/>
            <p:cNvSpPr>
              <a:spLocks noChangeArrowheads="1"/>
            </p:cNvSpPr>
            <p:nvPr/>
          </p:nvSpPr>
          <p:spPr bwMode="auto">
            <a:xfrm>
              <a:off x="4980" y="5038"/>
              <a:ext cx="143" cy="146"/>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36" name="Oval 108"/>
            <p:cNvSpPr>
              <a:spLocks noChangeArrowheads="1"/>
            </p:cNvSpPr>
            <p:nvPr/>
          </p:nvSpPr>
          <p:spPr bwMode="auto">
            <a:xfrm>
              <a:off x="5219" y="4679"/>
              <a:ext cx="143" cy="142"/>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37" name="Oval 109"/>
            <p:cNvSpPr>
              <a:spLocks noChangeArrowheads="1"/>
            </p:cNvSpPr>
            <p:nvPr/>
          </p:nvSpPr>
          <p:spPr bwMode="auto">
            <a:xfrm>
              <a:off x="3780" y="5399"/>
              <a:ext cx="143" cy="146"/>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38" name="Oval 110"/>
            <p:cNvSpPr>
              <a:spLocks noChangeArrowheads="1"/>
            </p:cNvSpPr>
            <p:nvPr/>
          </p:nvSpPr>
          <p:spPr bwMode="auto">
            <a:xfrm>
              <a:off x="5580" y="485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39" name="Oval 111"/>
            <p:cNvSpPr>
              <a:spLocks noChangeArrowheads="1"/>
            </p:cNvSpPr>
            <p:nvPr/>
          </p:nvSpPr>
          <p:spPr bwMode="auto">
            <a:xfrm>
              <a:off x="4620" y="539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40" name="Oval 112"/>
            <p:cNvSpPr>
              <a:spLocks noChangeArrowheads="1"/>
            </p:cNvSpPr>
            <p:nvPr/>
          </p:nvSpPr>
          <p:spPr bwMode="auto">
            <a:xfrm>
              <a:off x="6120" y="5760"/>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41" name="Oval 113"/>
            <p:cNvSpPr>
              <a:spLocks noChangeArrowheads="1"/>
            </p:cNvSpPr>
            <p:nvPr/>
          </p:nvSpPr>
          <p:spPr bwMode="auto">
            <a:xfrm>
              <a:off x="6421" y="467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42" name="Oval 114"/>
            <p:cNvSpPr>
              <a:spLocks noChangeArrowheads="1"/>
            </p:cNvSpPr>
            <p:nvPr/>
          </p:nvSpPr>
          <p:spPr bwMode="auto">
            <a:xfrm>
              <a:off x="6421" y="5038"/>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43" name="Oval 115"/>
            <p:cNvSpPr>
              <a:spLocks noChangeArrowheads="1"/>
            </p:cNvSpPr>
            <p:nvPr/>
          </p:nvSpPr>
          <p:spPr bwMode="auto">
            <a:xfrm>
              <a:off x="5700" y="5399"/>
              <a:ext cx="143" cy="143"/>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44" name="Oval 116"/>
            <p:cNvSpPr>
              <a:spLocks noChangeArrowheads="1"/>
            </p:cNvSpPr>
            <p:nvPr/>
          </p:nvSpPr>
          <p:spPr bwMode="auto">
            <a:xfrm>
              <a:off x="5940" y="521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45" name="Oval 117"/>
            <p:cNvSpPr>
              <a:spLocks noChangeArrowheads="1"/>
            </p:cNvSpPr>
            <p:nvPr/>
          </p:nvSpPr>
          <p:spPr bwMode="auto">
            <a:xfrm>
              <a:off x="5820" y="467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46" name="Oval 118"/>
            <p:cNvSpPr>
              <a:spLocks noChangeArrowheads="1"/>
            </p:cNvSpPr>
            <p:nvPr/>
          </p:nvSpPr>
          <p:spPr bwMode="auto">
            <a:xfrm>
              <a:off x="5340" y="5698"/>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47" name="Oval 119"/>
            <p:cNvSpPr>
              <a:spLocks noChangeArrowheads="1"/>
            </p:cNvSpPr>
            <p:nvPr/>
          </p:nvSpPr>
          <p:spPr bwMode="auto">
            <a:xfrm>
              <a:off x="4861" y="431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48" name="Oval 120"/>
            <p:cNvSpPr>
              <a:spLocks noChangeArrowheads="1"/>
            </p:cNvSpPr>
            <p:nvPr/>
          </p:nvSpPr>
          <p:spPr bwMode="auto">
            <a:xfrm>
              <a:off x="5940" y="431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49" name="Oval 121"/>
            <p:cNvSpPr>
              <a:spLocks noChangeArrowheads="1"/>
            </p:cNvSpPr>
            <p:nvPr/>
          </p:nvSpPr>
          <p:spPr bwMode="auto">
            <a:xfrm>
              <a:off x="6900" y="4499"/>
              <a:ext cx="143" cy="143"/>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50" name="Oval 122"/>
            <p:cNvSpPr>
              <a:spLocks noChangeArrowheads="1"/>
            </p:cNvSpPr>
            <p:nvPr/>
          </p:nvSpPr>
          <p:spPr bwMode="auto">
            <a:xfrm>
              <a:off x="7020" y="485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51" name="Oval 123"/>
            <p:cNvSpPr>
              <a:spLocks noChangeArrowheads="1"/>
            </p:cNvSpPr>
            <p:nvPr/>
          </p:nvSpPr>
          <p:spPr bwMode="auto">
            <a:xfrm>
              <a:off x="6421" y="4319"/>
              <a:ext cx="143" cy="143"/>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52" name="Oval 124"/>
            <p:cNvSpPr>
              <a:spLocks noChangeArrowheads="1"/>
            </p:cNvSpPr>
            <p:nvPr/>
          </p:nvSpPr>
          <p:spPr bwMode="auto">
            <a:xfrm>
              <a:off x="5340" y="5698"/>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53" name="Oval 125"/>
            <p:cNvSpPr>
              <a:spLocks noChangeArrowheads="1"/>
            </p:cNvSpPr>
            <p:nvPr/>
          </p:nvSpPr>
          <p:spPr bwMode="auto">
            <a:xfrm>
              <a:off x="7020" y="5580"/>
              <a:ext cx="143" cy="143"/>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54" name="Oval 126"/>
            <p:cNvSpPr>
              <a:spLocks noChangeArrowheads="1"/>
            </p:cNvSpPr>
            <p:nvPr/>
          </p:nvSpPr>
          <p:spPr bwMode="auto">
            <a:xfrm>
              <a:off x="6300" y="5580"/>
              <a:ext cx="143" cy="142"/>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55" name="Oval 127"/>
            <p:cNvSpPr>
              <a:spLocks noChangeArrowheads="1"/>
            </p:cNvSpPr>
            <p:nvPr/>
          </p:nvSpPr>
          <p:spPr bwMode="auto">
            <a:xfrm>
              <a:off x="7380" y="467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56" name="Oval 128"/>
            <p:cNvSpPr>
              <a:spLocks noChangeArrowheads="1"/>
            </p:cNvSpPr>
            <p:nvPr/>
          </p:nvSpPr>
          <p:spPr bwMode="auto">
            <a:xfrm>
              <a:off x="6779" y="521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57" name="Oval 129"/>
            <p:cNvSpPr>
              <a:spLocks noChangeArrowheads="1"/>
            </p:cNvSpPr>
            <p:nvPr/>
          </p:nvSpPr>
          <p:spPr bwMode="auto">
            <a:xfrm>
              <a:off x="5340" y="5698"/>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58" name="Oval 130"/>
            <p:cNvSpPr>
              <a:spLocks noChangeArrowheads="1"/>
            </p:cNvSpPr>
            <p:nvPr/>
          </p:nvSpPr>
          <p:spPr bwMode="auto">
            <a:xfrm>
              <a:off x="7260" y="431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59" name="Oval 131"/>
            <p:cNvSpPr>
              <a:spLocks noChangeArrowheads="1"/>
            </p:cNvSpPr>
            <p:nvPr/>
          </p:nvSpPr>
          <p:spPr bwMode="auto">
            <a:xfrm>
              <a:off x="3659" y="431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60" name="Oval 132"/>
            <p:cNvSpPr>
              <a:spLocks noChangeArrowheads="1"/>
            </p:cNvSpPr>
            <p:nvPr/>
          </p:nvSpPr>
          <p:spPr bwMode="auto">
            <a:xfrm>
              <a:off x="4380" y="473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61" name="Oval 133"/>
            <p:cNvSpPr>
              <a:spLocks noChangeArrowheads="1"/>
            </p:cNvSpPr>
            <p:nvPr/>
          </p:nvSpPr>
          <p:spPr bwMode="auto">
            <a:xfrm>
              <a:off x="3780" y="4679"/>
              <a:ext cx="143" cy="142"/>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62" name="Oval 134"/>
            <p:cNvSpPr>
              <a:spLocks noChangeArrowheads="1"/>
            </p:cNvSpPr>
            <p:nvPr/>
          </p:nvSpPr>
          <p:spPr bwMode="auto">
            <a:xfrm>
              <a:off x="4020" y="5038"/>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63" name="Oval 135"/>
            <p:cNvSpPr>
              <a:spLocks noChangeArrowheads="1"/>
            </p:cNvSpPr>
            <p:nvPr/>
          </p:nvSpPr>
          <p:spPr bwMode="auto">
            <a:xfrm>
              <a:off x="5100" y="5460"/>
              <a:ext cx="143" cy="143"/>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64" name="Oval 136"/>
            <p:cNvSpPr>
              <a:spLocks noChangeArrowheads="1"/>
            </p:cNvSpPr>
            <p:nvPr/>
          </p:nvSpPr>
          <p:spPr bwMode="auto">
            <a:xfrm>
              <a:off x="7740" y="431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65" name="Oval 137"/>
            <p:cNvSpPr>
              <a:spLocks noChangeArrowheads="1"/>
            </p:cNvSpPr>
            <p:nvPr/>
          </p:nvSpPr>
          <p:spPr bwMode="auto">
            <a:xfrm>
              <a:off x="7740" y="467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66" name="Oval 138"/>
            <p:cNvSpPr>
              <a:spLocks noChangeArrowheads="1"/>
            </p:cNvSpPr>
            <p:nvPr/>
          </p:nvSpPr>
          <p:spPr bwMode="auto">
            <a:xfrm>
              <a:off x="7260" y="521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67" name="Oval 139"/>
            <p:cNvSpPr>
              <a:spLocks noChangeArrowheads="1"/>
            </p:cNvSpPr>
            <p:nvPr/>
          </p:nvSpPr>
          <p:spPr bwMode="auto">
            <a:xfrm>
              <a:off x="7740" y="521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68" name="Oval 140"/>
            <p:cNvSpPr>
              <a:spLocks noChangeArrowheads="1"/>
            </p:cNvSpPr>
            <p:nvPr/>
          </p:nvSpPr>
          <p:spPr bwMode="auto">
            <a:xfrm>
              <a:off x="7500" y="5580"/>
              <a:ext cx="143" cy="143"/>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69" name="Oval 141"/>
            <p:cNvSpPr>
              <a:spLocks noChangeArrowheads="1"/>
            </p:cNvSpPr>
            <p:nvPr/>
          </p:nvSpPr>
          <p:spPr bwMode="auto">
            <a:xfrm>
              <a:off x="8339" y="449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70" name="Oval 142"/>
            <p:cNvSpPr>
              <a:spLocks noChangeArrowheads="1"/>
            </p:cNvSpPr>
            <p:nvPr/>
          </p:nvSpPr>
          <p:spPr bwMode="auto">
            <a:xfrm>
              <a:off x="7981" y="5038"/>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71" name="Oval 143"/>
            <p:cNvSpPr>
              <a:spLocks noChangeArrowheads="1"/>
            </p:cNvSpPr>
            <p:nvPr/>
          </p:nvSpPr>
          <p:spPr bwMode="auto">
            <a:xfrm>
              <a:off x="8100" y="5580"/>
              <a:ext cx="143" cy="143"/>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72" name="Oval 144"/>
            <p:cNvSpPr>
              <a:spLocks noChangeArrowheads="1"/>
            </p:cNvSpPr>
            <p:nvPr/>
          </p:nvSpPr>
          <p:spPr bwMode="auto">
            <a:xfrm>
              <a:off x="8339" y="521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73" name="Oval 145"/>
            <p:cNvSpPr>
              <a:spLocks noChangeArrowheads="1"/>
            </p:cNvSpPr>
            <p:nvPr/>
          </p:nvSpPr>
          <p:spPr bwMode="auto">
            <a:xfrm>
              <a:off x="8820" y="449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74" name="Oval 146"/>
            <p:cNvSpPr>
              <a:spLocks noChangeArrowheads="1"/>
            </p:cNvSpPr>
            <p:nvPr/>
          </p:nvSpPr>
          <p:spPr bwMode="auto">
            <a:xfrm>
              <a:off x="8339" y="485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75" name="Oval 147"/>
            <p:cNvSpPr>
              <a:spLocks noChangeArrowheads="1"/>
            </p:cNvSpPr>
            <p:nvPr/>
          </p:nvSpPr>
          <p:spPr bwMode="auto">
            <a:xfrm>
              <a:off x="8820" y="4859"/>
              <a:ext cx="143" cy="145"/>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76" name="Oval 148"/>
            <p:cNvSpPr>
              <a:spLocks noChangeArrowheads="1"/>
            </p:cNvSpPr>
            <p:nvPr/>
          </p:nvSpPr>
          <p:spPr bwMode="auto">
            <a:xfrm>
              <a:off x="8700" y="521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77" name="Oval 149"/>
            <p:cNvSpPr>
              <a:spLocks noChangeArrowheads="1"/>
            </p:cNvSpPr>
            <p:nvPr/>
          </p:nvSpPr>
          <p:spPr bwMode="auto">
            <a:xfrm>
              <a:off x="8820" y="5580"/>
              <a:ext cx="143" cy="143"/>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78" name="Oval 150"/>
            <p:cNvSpPr>
              <a:spLocks noChangeArrowheads="1"/>
            </p:cNvSpPr>
            <p:nvPr/>
          </p:nvSpPr>
          <p:spPr bwMode="auto">
            <a:xfrm>
              <a:off x="4140" y="575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79" name="Oval 151"/>
            <p:cNvSpPr>
              <a:spLocks noChangeArrowheads="1"/>
            </p:cNvSpPr>
            <p:nvPr/>
          </p:nvSpPr>
          <p:spPr bwMode="auto">
            <a:xfrm>
              <a:off x="3420" y="575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80" name="Oval 152"/>
            <p:cNvSpPr>
              <a:spLocks noChangeArrowheads="1"/>
            </p:cNvSpPr>
            <p:nvPr/>
          </p:nvSpPr>
          <p:spPr bwMode="auto">
            <a:xfrm>
              <a:off x="3180" y="449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81" name="Oval 153"/>
            <p:cNvSpPr>
              <a:spLocks noChangeArrowheads="1"/>
            </p:cNvSpPr>
            <p:nvPr/>
          </p:nvSpPr>
          <p:spPr bwMode="auto">
            <a:xfrm>
              <a:off x="3180" y="5399"/>
              <a:ext cx="143" cy="144"/>
            </a:xfrm>
            <a:prstGeom prst="ellipse">
              <a:avLst/>
            </a:prstGeom>
            <a:solidFill>
              <a:srgbClr val="00FF00"/>
            </a:solidFill>
            <a:ln w="9525">
              <a:solidFill>
                <a:srgbClr val="00FF00"/>
              </a:solidFill>
              <a:round/>
              <a:headEnd/>
              <a:tailEnd/>
            </a:ln>
          </p:spPr>
          <p:txBody>
            <a:bodyPr/>
            <a:lstStyle/>
            <a:p>
              <a:pPr eaLnBrk="1" hangingPunct="1"/>
              <a:endParaRPr lang="en-US"/>
            </a:p>
          </p:txBody>
        </p:sp>
        <p:sp>
          <p:nvSpPr>
            <p:cNvPr id="5182" name="Line 154"/>
            <p:cNvSpPr>
              <a:spLocks noChangeShapeType="1"/>
            </p:cNvSpPr>
            <p:nvPr/>
          </p:nvSpPr>
          <p:spPr bwMode="auto">
            <a:xfrm>
              <a:off x="4020" y="2520"/>
              <a:ext cx="960" cy="1619"/>
            </a:xfrm>
            <a:prstGeom prst="line">
              <a:avLst/>
            </a:prstGeom>
            <a:noFill/>
            <a:ln w="25400">
              <a:solidFill>
                <a:srgbClr val="FF0000"/>
              </a:solidFill>
              <a:round/>
              <a:headEnd/>
              <a:tailEnd type="triangle" w="med" len="med"/>
            </a:ln>
          </p:spPr>
          <p:txBody>
            <a:bodyPr/>
            <a:lstStyle/>
            <a:p>
              <a:endParaRPr lang="en-US"/>
            </a:p>
          </p:txBody>
        </p:sp>
        <p:sp>
          <p:nvSpPr>
            <p:cNvPr id="5183" name="Line 155"/>
            <p:cNvSpPr>
              <a:spLocks noChangeShapeType="1"/>
            </p:cNvSpPr>
            <p:nvPr/>
          </p:nvSpPr>
          <p:spPr bwMode="auto">
            <a:xfrm>
              <a:off x="4980" y="4139"/>
              <a:ext cx="360" cy="1080"/>
            </a:xfrm>
            <a:prstGeom prst="line">
              <a:avLst/>
            </a:prstGeom>
            <a:noFill/>
            <a:ln w="25400">
              <a:solidFill>
                <a:srgbClr val="FF0000"/>
              </a:solidFill>
              <a:round/>
              <a:headEnd/>
              <a:tailEnd type="triangle" w="med" len="med"/>
            </a:ln>
          </p:spPr>
          <p:txBody>
            <a:bodyPr/>
            <a:lstStyle/>
            <a:p>
              <a:endParaRPr lang="en-US"/>
            </a:p>
          </p:txBody>
        </p:sp>
        <p:sp>
          <p:nvSpPr>
            <p:cNvPr id="5184" name="Line 156"/>
            <p:cNvSpPr>
              <a:spLocks noChangeShapeType="1"/>
            </p:cNvSpPr>
            <p:nvPr/>
          </p:nvSpPr>
          <p:spPr bwMode="auto">
            <a:xfrm flipV="1">
              <a:off x="5460" y="4139"/>
              <a:ext cx="480" cy="1080"/>
            </a:xfrm>
            <a:prstGeom prst="line">
              <a:avLst/>
            </a:prstGeom>
            <a:noFill/>
            <a:ln w="25400">
              <a:solidFill>
                <a:srgbClr val="FF0000"/>
              </a:solidFill>
              <a:round/>
              <a:headEnd/>
              <a:tailEnd type="triangle" w="med" len="med"/>
            </a:ln>
          </p:spPr>
          <p:txBody>
            <a:bodyPr/>
            <a:lstStyle/>
            <a:p>
              <a:endParaRPr lang="en-US"/>
            </a:p>
          </p:txBody>
        </p:sp>
        <p:sp>
          <p:nvSpPr>
            <p:cNvPr id="5185" name="Line 157"/>
            <p:cNvSpPr>
              <a:spLocks noChangeShapeType="1"/>
            </p:cNvSpPr>
            <p:nvPr/>
          </p:nvSpPr>
          <p:spPr bwMode="auto">
            <a:xfrm flipV="1">
              <a:off x="5940" y="2160"/>
              <a:ext cx="1200" cy="1979"/>
            </a:xfrm>
            <a:prstGeom prst="line">
              <a:avLst/>
            </a:prstGeom>
            <a:noFill/>
            <a:ln w="25400">
              <a:solidFill>
                <a:srgbClr val="FF0000"/>
              </a:solidFill>
              <a:round/>
              <a:headEnd/>
              <a:tailEnd type="triangle" w="med" len="med"/>
            </a:ln>
          </p:spPr>
          <p:txBody>
            <a:bodyPr/>
            <a:lstStyle/>
            <a:p>
              <a:endParaRPr lang="en-US"/>
            </a:p>
          </p:txBody>
        </p:sp>
        <p:sp>
          <p:nvSpPr>
            <p:cNvPr id="5186" name="Oval 158"/>
            <p:cNvSpPr>
              <a:spLocks noChangeArrowheads="1"/>
            </p:cNvSpPr>
            <p:nvPr/>
          </p:nvSpPr>
          <p:spPr bwMode="auto">
            <a:xfrm>
              <a:off x="2820" y="1620"/>
              <a:ext cx="720" cy="720"/>
            </a:xfrm>
            <a:prstGeom prst="ellipse">
              <a:avLst/>
            </a:prstGeom>
            <a:solidFill>
              <a:srgbClr val="FFFF00"/>
            </a:solidFill>
            <a:ln w="9525">
              <a:solidFill>
                <a:srgbClr val="FFFF00"/>
              </a:solidFill>
              <a:round/>
              <a:headEnd/>
              <a:tailEnd/>
            </a:ln>
          </p:spPr>
          <p:txBody>
            <a:bodyPr/>
            <a:lstStyle/>
            <a:p>
              <a:pPr eaLnBrk="1" hangingPunct="1"/>
              <a:endParaRPr lang="en-US"/>
            </a:p>
          </p:txBody>
        </p:sp>
        <p:sp>
          <p:nvSpPr>
            <p:cNvPr id="5187" name="Line 159"/>
            <p:cNvSpPr>
              <a:spLocks noChangeShapeType="1"/>
            </p:cNvSpPr>
            <p:nvPr/>
          </p:nvSpPr>
          <p:spPr bwMode="auto">
            <a:xfrm>
              <a:off x="3180" y="2340"/>
              <a:ext cx="0" cy="540"/>
            </a:xfrm>
            <a:prstGeom prst="line">
              <a:avLst/>
            </a:prstGeom>
            <a:noFill/>
            <a:ln w="25400">
              <a:solidFill>
                <a:srgbClr val="FFFF00"/>
              </a:solidFill>
              <a:round/>
              <a:headEnd/>
              <a:tailEnd/>
            </a:ln>
          </p:spPr>
          <p:txBody>
            <a:bodyPr/>
            <a:lstStyle/>
            <a:p>
              <a:endParaRPr lang="en-US"/>
            </a:p>
          </p:txBody>
        </p:sp>
        <p:sp>
          <p:nvSpPr>
            <p:cNvPr id="5188" name="Line 160"/>
            <p:cNvSpPr>
              <a:spLocks noChangeShapeType="1"/>
            </p:cNvSpPr>
            <p:nvPr/>
          </p:nvSpPr>
          <p:spPr bwMode="auto">
            <a:xfrm>
              <a:off x="3420" y="2340"/>
              <a:ext cx="240" cy="540"/>
            </a:xfrm>
            <a:prstGeom prst="line">
              <a:avLst/>
            </a:prstGeom>
            <a:noFill/>
            <a:ln w="25400">
              <a:solidFill>
                <a:srgbClr val="FFFF00"/>
              </a:solidFill>
              <a:round/>
              <a:headEnd/>
              <a:tailEnd/>
            </a:ln>
          </p:spPr>
          <p:txBody>
            <a:bodyPr/>
            <a:lstStyle/>
            <a:p>
              <a:endParaRPr lang="en-US"/>
            </a:p>
          </p:txBody>
        </p:sp>
        <p:sp>
          <p:nvSpPr>
            <p:cNvPr id="5189" name="Line 161"/>
            <p:cNvSpPr>
              <a:spLocks noChangeShapeType="1"/>
            </p:cNvSpPr>
            <p:nvPr/>
          </p:nvSpPr>
          <p:spPr bwMode="auto">
            <a:xfrm>
              <a:off x="3540" y="2160"/>
              <a:ext cx="360" cy="180"/>
            </a:xfrm>
            <a:prstGeom prst="line">
              <a:avLst/>
            </a:prstGeom>
            <a:noFill/>
            <a:ln w="25400">
              <a:solidFill>
                <a:srgbClr val="FFFF00"/>
              </a:solidFill>
              <a:round/>
              <a:headEnd/>
              <a:tailEnd/>
            </a:ln>
          </p:spPr>
          <p:txBody>
            <a:bodyPr/>
            <a:lstStyle/>
            <a:p>
              <a:endParaRPr lang="en-US"/>
            </a:p>
          </p:txBody>
        </p:sp>
        <p:sp>
          <p:nvSpPr>
            <p:cNvPr id="5190" name="Line 162"/>
            <p:cNvSpPr>
              <a:spLocks noChangeShapeType="1"/>
            </p:cNvSpPr>
            <p:nvPr/>
          </p:nvSpPr>
          <p:spPr bwMode="auto">
            <a:xfrm flipH="1">
              <a:off x="2700" y="2340"/>
              <a:ext cx="240" cy="360"/>
            </a:xfrm>
            <a:prstGeom prst="line">
              <a:avLst/>
            </a:prstGeom>
            <a:noFill/>
            <a:ln w="25400">
              <a:solidFill>
                <a:srgbClr val="FFFF00"/>
              </a:solidFill>
              <a:round/>
              <a:headEnd/>
              <a:tailEnd/>
            </a:ln>
          </p:spPr>
          <p:txBody>
            <a:bodyPr/>
            <a:lstStyle/>
            <a:p>
              <a:endParaRPr lang="en-US"/>
            </a:p>
          </p:txBody>
        </p:sp>
        <p:sp>
          <p:nvSpPr>
            <p:cNvPr id="5191" name="Line 163"/>
            <p:cNvSpPr>
              <a:spLocks noChangeShapeType="1"/>
            </p:cNvSpPr>
            <p:nvPr/>
          </p:nvSpPr>
          <p:spPr bwMode="auto">
            <a:xfrm flipV="1">
              <a:off x="3660" y="1800"/>
              <a:ext cx="600" cy="180"/>
            </a:xfrm>
            <a:prstGeom prst="line">
              <a:avLst/>
            </a:prstGeom>
            <a:noFill/>
            <a:ln w="25400">
              <a:solidFill>
                <a:srgbClr val="FFFF00"/>
              </a:solidFill>
              <a:round/>
              <a:headEnd/>
              <a:tailEnd/>
            </a:ln>
          </p:spPr>
          <p:txBody>
            <a:bodyPr/>
            <a:lstStyle/>
            <a:p>
              <a:endParaRPr lang="en-US"/>
            </a:p>
          </p:txBody>
        </p:sp>
        <p:sp>
          <p:nvSpPr>
            <p:cNvPr id="5192" name="Oval 164"/>
            <p:cNvSpPr>
              <a:spLocks noChangeArrowheads="1"/>
            </p:cNvSpPr>
            <p:nvPr/>
          </p:nvSpPr>
          <p:spPr bwMode="auto">
            <a:xfrm>
              <a:off x="3960" y="4500"/>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193" name="Oval 165"/>
            <p:cNvSpPr>
              <a:spLocks noChangeArrowheads="1"/>
            </p:cNvSpPr>
            <p:nvPr/>
          </p:nvSpPr>
          <p:spPr bwMode="auto">
            <a:xfrm>
              <a:off x="3420" y="4860"/>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194" name="Oval 166"/>
            <p:cNvSpPr>
              <a:spLocks noChangeArrowheads="1"/>
            </p:cNvSpPr>
            <p:nvPr/>
          </p:nvSpPr>
          <p:spPr bwMode="auto">
            <a:xfrm>
              <a:off x="4680" y="4680"/>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195" name="Oval 167"/>
            <p:cNvSpPr>
              <a:spLocks noChangeArrowheads="1"/>
            </p:cNvSpPr>
            <p:nvPr/>
          </p:nvSpPr>
          <p:spPr bwMode="auto">
            <a:xfrm>
              <a:off x="4140" y="5400"/>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196" name="Oval 168"/>
            <p:cNvSpPr>
              <a:spLocks noChangeArrowheads="1"/>
            </p:cNvSpPr>
            <p:nvPr/>
          </p:nvSpPr>
          <p:spPr bwMode="auto">
            <a:xfrm>
              <a:off x="4650" y="5219"/>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197" name="Oval 169"/>
            <p:cNvSpPr>
              <a:spLocks noChangeArrowheads="1"/>
            </p:cNvSpPr>
            <p:nvPr/>
          </p:nvSpPr>
          <p:spPr bwMode="auto">
            <a:xfrm>
              <a:off x="6840" y="4680"/>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198" name="Oval 170"/>
            <p:cNvSpPr>
              <a:spLocks noChangeArrowheads="1"/>
            </p:cNvSpPr>
            <p:nvPr/>
          </p:nvSpPr>
          <p:spPr bwMode="auto">
            <a:xfrm>
              <a:off x="5325" y="5220"/>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199" name="Oval 171"/>
            <p:cNvSpPr>
              <a:spLocks noChangeArrowheads="1"/>
            </p:cNvSpPr>
            <p:nvPr/>
          </p:nvSpPr>
          <p:spPr bwMode="auto">
            <a:xfrm>
              <a:off x="6660" y="5400"/>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00" name="Oval 172"/>
            <p:cNvSpPr>
              <a:spLocks noChangeArrowheads="1"/>
            </p:cNvSpPr>
            <p:nvPr/>
          </p:nvSpPr>
          <p:spPr bwMode="auto">
            <a:xfrm>
              <a:off x="7560" y="4860"/>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01" name="Oval 173"/>
            <p:cNvSpPr>
              <a:spLocks noChangeArrowheads="1"/>
            </p:cNvSpPr>
            <p:nvPr/>
          </p:nvSpPr>
          <p:spPr bwMode="auto">
            <a:xfrm>
              <a:off x="7920" y="5400"/>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02" name="Oval 174"/>
            <p:cNvSpPr>
              <a:spLocks noChangeArrowheads="1"/>
            </p:cNvSpPr>
            <p:nvPr/>
          </p:nvSpPr>
          <p:spPr bwMode="auto">
            <a:xfrm>
              <a:off x="8100" y="4680"/>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03" name="Oval 175"/>
            <p:cNvSpPr>
              <a:spLocks noChangeArrowheads="1"/>
            </p:cNvSpPr>
            <p:nvPr/>
          </p:nvSpPr>
          <p:spPr bwMode="auto">
            <a:xfrm>
              <a:off x="8640" y="5580"/>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04" name="Oval 176"/>
            <p:cNvSpPr>
              <a:spLocks noChangeArrowheads="1"/>
            </p:cNvSpPr>
            <p:nvPr/>
          </p:nvSpPr>
          <p:spPr bwMode="auto">
            <a:xfrm>
              <a:off x="8640" y="4320"/>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sp>
          <p:nvSpPr>
            <p:cNvPr id="5205" name="Oval 177"/>
            <p:cNvSpPr>
              <a:spLocks noChangeArrowheads="1"/>
            </p:cNvSpPr>
            <p:nvPr/>
          </p:nvSpPr>
          <p:spPr bwMode="auto">
            <a:xfrm>
              <a:off x="6120" y="4860"/>
              <a:ext cx="101" cy="101"/>
            </a:xfrm>
            <a:prstGeom prst="ellipse">
              <a:avLst/>
            </a:prstGeom>
            <a:solidFill>
              <a:srgbClr val="800000"/>
            </a:solidFill>
            <a:ln w="9525">
              <a:solidFill>
                <a:srgbClr val="800000"/>
              </a:solidFill>
              <a:round/>
              <a:headEnd/>
              <a:tailEnd/>
            </a:ln>
          </p:spPr>
          <p:txBody>
            <a:bodyPr/>
            <a:lstStyle/>
            <a:p>
              <a:pPr eaLnBrk="1" hangingPunct="1"/>
              <a:endParaRPr lang="en-US"/>
            </a:p>
          </p:txBody>
        </p:sp>
      </p:grpSp>
    </p:spTree>
    <p:extLst>
      <p:ext uri="{BB962C8B-B14F-4D97-AF65-F5344CB8AC3E}">
        <p14:creationId xmlns:p14="http://schemas.microsoft.com/office/powerpoint/2010/main" val="29135409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print"/>
          <a:srcRect/>
          <a:stretch>
            <a:fillRect/>
          </a:stretch>
        </p:blipFill>
        <p:spPr bwMode="auto">
          <a:xfrm>
            <a:off x="0" y="1428750"/>
            <a:ext cx="12192000" cy="4000500"/>
          </a:xfrm>
          <a:prstGeom prst="rect">
            <a:avLst/>
          </a:prstGeom>
          <a:noFill/>
          <a:ln w="9525">
            <a:noFill/>
            <a:miter lim="800000"/>
            <a:headEnd/>
            <a:tailEnd/>
          </a:ln>
          <a:effectLst/>
        </p:spPr>
      </p:pic>
      <p:sp>
        <p:nvSpPr>
          <p:cNvPr id="62467" name="Rectangle 3"/>
          <p:cNvSpPr>
            <a:spLocks noChangeArrowheads="1"/>
          </p:cNvSpPr>
          <p:nvPr/>
        </p:nvSpPr>
        <p:spPr bwMode="auto">
          <a:xfrm>
            <a:off x="2641600" y="1752600"/>
            <a:ext cx="101600" cy="3200400"/>
          </a:xfrm>
          <a:prstGeom prst="rect">
            <a:avLst/>
          </a:prstGeom>
          <a:solidFill>
            <a:srgbClr val="FFCC00">
              <a:alpha val="58000"/>
            </a:srgbClr>
          </a:solidFill>
          <a:ln w="9525">
            <a:solidFill>
              <a:srgbClr val="FFCC00"/>
            </a:solidFill>
            <a:miter lim="800000"/>
            <a:headEnd/>
            <a:tailEnd/>
          </a:ln>
          <a:effectLst/>
        </p:spPr>
        <p:txBody>
          <a:bodyPr wrap="none" anchor="ctr"/>
          <a:lstStyle/>
          <a:p>
            <a:pPr algn="ctr"/>
            <a:endParaRPr lang="en-US"/>
          </a:p>
        </p:txBody>
      </p:sp>
      <p:sp>
        <p:nvSpPr>
          <p:cNvPr id="62468" name="Rectangle 4"/>
          <p:cNvSpPr>
            <a:spLocks noChangeArrowheads="1"/>
          </p:cNvSpPr>
          <p:nvPr/>
        </p:nvSpPr>
        <p:spPr bwMode="auto">
          <a:xfrm>
            <a:off x="8636000" y="1776413"/>
            <a:ext cx="101600" cy="3200400"/>
          </a:xfrm>
          <a:prstGeom prst="rect">
            <a:avLst/>
          </a:prstGeom>
          <a:solidFill>
            <a:srgbClr val="FFCC00">
              <a:alpha val="58000"/>
            </a:srgbClr>
          </a:solidFill>
          <a:ln w="9525">
            <a:solidFill>
              <a:srgbClr val="FFCC00"/>
            </a:solidFill>
            <a:miter lim="800000"/>
            <a:headEnd/>
            <a:tailEnd/>
          </a:ln>
          <a:effectLst/>
        </p:spPr>
        <p:txBody>
          <a:bodyPr wrap="none" anchor="ctr"/>
          <a:lstStyle/>
          <a:p>
            <a:endParaRPr lang="en-US"/>
          </a:p>
        </p:txBody>
      </p:sp>
      <p:sp>
        <p:nvSpPr>
          <p:cNvPr id="62469" name="Rectangle 5"/>
          <p:cNvSpPr>
            <a:spLocks noChangeArrowheads="1"/>
          </p:cNvSpPr>
          <p:nvPr/>
        </p:nvSpPr>
        <p:spPr bwMode="auto">
          <a:xfrm>
            <a:off x="9042400" y="1752600"/>
            <a:ext cx="101600" cy="3200400"/>
          </a:xfrm>
          <a:prstGeom prst="rect">
            <a:avLst/>
          </a:prstGeom>
          <a:solidFill>
            <a:srgbClr val="FFCC00">
              <a:alpha val="58000"/>
            </a:srgbClr>
          </a:solidFill>
          <a:ln w="9525">
            <a:solidFill>
              <a:srgbClr val="FFCC00"/>
            </a:solidFill>
            <a:miter lim="800000"/>
            <a:headEnd/>
            <a:tailEnd/>
          </a:ln>
          <a:effectLst/>
        </p:spPr>
        <p:txBody>
          <a:bodyPr wrap="none" anchor="ctr"/>
          <a:lstStyle/>
          <a:p>
            <a:endParaRPr lang="en-US"/>
          </a:p>
        </p:txBody>
      </p:sp>
      <p:sp>
        <p:nvSpPr>
          <p:cNvPr id="62470" name="Rectangle 6"/>
          <p:cNvSpPr>
            <a:spLocks noChangeArrowheads="1"/>
          </p:cNvSpPr>
          <p:nvPr/>
        </p:nvSpPr>
        <p:spPr bwMode="auto">
          <a:xfrm>
            <a:off x="5080000" y="1752600"/>
            <a:ext cx="101600" cy="3200400"/>
          </a:xfrm>
          <a:prstGeom prst="rect">
            <a:avLst/>
          </a:prstGeom>
          <a:solidFill>
            <a:srgbClr val="FFCC00">
              <a:alpha val="58000"/>
            </a:srgbClr>
          </a:solidFill>
          <a:ln w="9525">
            <a:solidFill>
              <a:srgbClr val="FFCC00"/>
            </a:solidFill>
            <a:miter lim="800000"/>
            <a:headEnd/>
            <a:tailEnd/>
          </a:ln>
          <a:effectLst/>
        </p:spPr>
        <p:txBody>
          <a:bodyPr wrap="none" anchor="ctr"/>
          <a:lstStyle/>
          <a:p>
            <a:endParaRPr lang="en-US"/>
          </a:p>
        </p:txBody>
      </p:sp>
      <p:sp>
        <p:nvSpPr>
          <p:cNvPr id="62471" name="Rectangle 7"/>
          <p:cNvSpPr>
            <a:spLocks noChangeArrowheads="1"/>
          </p:cNvSpPr>
          <p:nvPr/>
        </p:nvSpPr>
        <p:spPr bwMode="auto">
          <a:xfrm>
            <a:off x="7823200" y="1752600"/>
            <a:ext cx="101600" cy="3200400"/>
          </a:xfrm>
          <a:prstGeom prst="rect">
            <a:avLst/>
          </a:prstGeom>
          <a:solidFill>
            <a:srgbClr val="FFCC00">
              <a:alpha val="58000"/>
            </a:srgbClr>
          </a:solidFill>
          <a:ln w="9525">
            <a:solidFill>
              <a:srgbClr val="FFCC00"/>
            </a:solidFill>
            <a:miter lim="800000"/>
            <a:headEnd/>
            <a:tailEnd/>
          </a:ln>
          <a:effectLst/>
        </p:spPr>
        <p:txBody>
          <a:bodyPr wrap="none" anchor="ctr"/>
          <a:lstStyle/>
          <a:p>
            <a:endParaRPr lang="en-US"/>
          </a:p>
        </p:txBody>
      </p:sp>
      <p:sp>
        <p:nvSpPr>
          <p:cNvPr id="62472" name="Text Box 8"/>
          <p:cNvSpPr txBox="1">
            <a:spLocks noChangeArrowheads="1"/>
          </p:cNvSpPr>
          <p:nvPr/>
        </p:nvSpPr>
        <p:spPr bwMode="auto">
          <a:xfrm>
            <a:off x="711200" y="5392738"/>
            <a:ext cx="7515840" cy="1477328"/>
          </a:xfrm>
          <a:prstGeom prst="rect">
            <a:avLst/>
          </a:prstGeom>
          <a:noFill/>
          <a:ln w="9525">
            <a:noFill/>
            <a:miter lim="800000"/>
            <a:headEnd/>
            <a:tailEnd/>
          </a:ln>
          <a:effectLst/>
        </p:spPr>
        <p:txBody>
          <a:bodyPr wrap="none">
            <a:spAutoFit/>
          </a:bodyPr>
          <a:lstStyle/>
          <a:p>
            <a:r>
              <a:rPr lang="en-US">
                <a:solidFill>
                  <a:srgbClr val="0033CC"/>
                </a:solidFill>
              </a:rPr>
              <a:t>1- Chlorophyll absorption can be probed effectively using 440-570 band ratios</a:t>
            </a:r>
          </a:p>
          <a:p>
            <a:r>
              <a:rPr lang="en-US">
                <a:solidFill>
                  <a:srgbClr val="0033CC"/>
                </a:solidFill>
              </a:rPr>
              <a:t>2- In presence of TSS and CDOM, Blue-Green ratios are contaminated. </a:t>
            </a:r>
          </a:p>
          <a:p>
            <a:r>
              <a:rPr lang="en-US">
                <a:solidFill>
                  <a:srgbClr val="0033CC"/>
                </a:solidFill>
              </a:rPr>
              <a:t>3- Red-NIR algorithms are much less sensitive to TSS, CDOM.</a:t>
            </a:r>
          </a:p>
          <a:p>
            <a:r>
              <a:rPr lang="en-US">
                <a:solidFill>
                  <a:srgbClr val="0033CC"/>
                </a:solidFill>
              </a:rPr>
              <a:t>4- The 670-710 channels effectively probe the ChL absorption feature and the </a:t>
            </a:r>
          </a:p>
          <a:p>
            <a:r>
              <a:rPr lang="en-US">
                <a:solidFill>
                  <a:srgbClr val="0033CC"/>
                </a:solidFill>
              </a:rPr>
              <a:t>     730 channel effectively calculates the backscatter since water abs dominates</a:t>
            </a:r>
          </a:p>
        </p:txBody>
      </p:sp>
      <p:graphicFrame>
        <p:nvGraphicFramePr>
          <p:cNvPr id="62473" name="Object 9"/>
          <p:cNvGraphicFramePr>
            <a:graphicFrameLocks noChangeAspect="1"/>
          </p:cNvGraphicFramePr>
          <p:nvPr/>
        </p:nvGraphicFramePr>
        <p:xfrm>
          <a:off x="7518401" y="1266825"/>
          <a:ext cx="419100" cy="381000"/>
        </p:xfrm>
        <a:graphic>
          <a:graphicData uri="http://schemas.openxmlformats.org/presentationml/2006/ole">
            <mc:AlternateContent xmlns:mc="http://schemas.openxmlformats.org/markup-compatibility/2006">
              <mc:Choice xmlns:v="urn:schemas-microsoft-com:vml" Requires="v">
                <p:oleObj spid="_x0000_s350243" name="Equation" r:id="rId4" imgW="177480" imgH="215640" progId="Equation.3">
                  <p:embed/>
                </p:oleObj>
              </mc:Choice>
              <mc:Fallback>
                <p:oleObj name="Equation" r:id="rId4" imgW="177480" imgH="2156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8401" y="1266825"/>
                        <a:ext cx="4191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74" name="Object 10"/>
          <p:cNvGraphicFramePr>
            <a:graphicFrameLocks noChangeAspect="1"/>
          </p:cNvGraphicFramePr>
          <p:nvPr/>
        </p:nvGraphicFramePr>
        <p:xfrm>
          <a:off x="8492067" y="1266825"/>
          <a:ext cx="478367" cy="381000"/>
        </p:xfrm>
        <a:graphic>
          <a:graphicData uri="http://schemas.openxmlformats.org/presentationml/2006/ole">
            <mc:AlternateContent xmlns:mc="http://schemas.openxmlformats.org/markup-compatibility/2006">
              <mc:Choice xmlns:v="urn:schemas-microsoft-com:vml" Requires="v">
                <p:oleObj spid="_x0000_s350244" name="Equation" r:id="rId6" imgW="203040" imgH="215640" progId="Equation.3">
                  <p:embed/>
                </p:oleObj>
              </mc:Choice>
              <mc:Fallback>
                <p:oleObj name="Equation" r:id="rId6" imgW="203040" imgH="21564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2067" y="1266825"/>
                        <a:ext cx="478367"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75" name="Object 11"/>
          <p:cNvGraphicFramePr>
            <a:graphicFrameLocks noChangeAspect="1"/>
          </p:cNvGraphicFramePr>
          <p:nvPr/>
        </p:nvGraphicFramePr>
        <p:xfrm>
          <a:off x="8940800" y="1273176"/>
          <a:ext cx="450851" cy="403225"/>
        </p:xfrm>
        <a:graphic>
          <a:graphicData uri="http://schemas.openxmlformats.org/presentationml/2006/ole">
            <mc:AlternateContent xmlns:mc="http://schemas.openxmlformats.org/markup-compatibility/2006">
              <mc:Choice xmlns:v="urn:schemas-microsoft-com:vml" Requires="v">
                <p:oleObj spid="_x0000_s350245" name="Equation" r:id="rId8" imgW="190440" imgH="228600" progId="Equation.3">
                  <p:embed/>
                </p:oleObj>
              </mc:Choice>
              <mc:Fallback>
                <p:oleObj name="Equation" r:id="rId8" imgW="190440" imgH="22860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0800" y="1273176"/>
                        <a:ext cx="450851"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476" name="Rectangle 12"/>
          <p:cNvSpPr>
            <a:spLocks noChangeArrowheads="1"/>
          </p:cNvSpPr>
          <p:nvPr/>
        </p:nvSpPr>
        <p:spPr bwMode="auto">
          <a:xfrm>
            <a:off x="1117600" y="381001"/>
            <a:ext cx="10363200" cy="792163"/>
          </a:xfrm>
          <a:prstGeom prst="rect">
            <a:avLst/>
          </a:prstGeom>
          <a:noFill/>
          <a:ln w="9525">
            <a:noFill/>
            <a:miter lim="800000"/>
            <a:headEnd/>
            <a:tailEnd/>
          </a:ln>
          <a:effectLst/>
        </p:spPr>
        <p:txBody>
          <a:bodyPr anchor="ctr"/>
          <a:lstStyle/>
          <a:p>
            <a:pPr algn="ctr"/>
            <a:r>
              <a:rPr lang="en-US" sz="3200">
                <a:solidFill>
                  <a:schemeClr val="accent2"/>
                </a:solidFill>
              </a:rPr>
              <a:t>Absorption/Backscatter features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Autofit/>
          </a:bodyPr>
          <a:lstStyle/>
          <a:p>
            <a:r>
              <a:rPr lang="en-US" sz="3500" b="1" dirty="0" smtClean="0">
                <a:solidFill>
                  <a:srgbClr val="C00000"/>
                </a:solidFill>
              </a:rPr>
              <a:t> </a:t>
            </a:r>
            <a:r>
              <a:rPr lang="en-US" sz="3500" b="1" i="1" dirty="0">
                <a:solidFill>
                  <a:srgbClr val="C00000"/>
                </a:solidFill>
              </a:rPr>
              <a:t>Impacts of Climate Change on </a:t>
            </a:r>
            <a:r>
              <a:rPr lang="en-US" sz="3500" b="1" i="1" dirty="0" smtClean="0">
                <a:solidFill>
                  <a:srgbClr val="C00000"/>
                </a:solidFill>
              </a:rPr>
              <a:t>the Occurrence of</a:t>
            </a:r>
            <a:r>
              <a:rPr lang="en-US" sz="3500" b="1" i="1" dirty="0">
                <a:solidFill>
                  <a:srgbClr val="C00000"/>
                </a:solidFill>
              </a:rPr>
              <a:t/>
            </a:r>
            <a:br>
              <a:rPr lang="en-US" sz="3500" b="1" i="1" dirty="0">
                <a:solidFill>
                  <a:srgbClr val="C00000"/>
                </a:solidFill>
              </a:rPr>
            </a:br>
            <a:r>
              <a:rPr lang="en-US" sz="3500" b="1" i="1" dirty="0">
                <a:solidFill>
                  <a:srgbClr val="C00000"/>
                </a:solidFill>
              </a:rPr>
              <a:t>Harmful Algal </a:t>
            </a:r>
            <a:r>
              <a:rPr lang="en-US" sz="3500" b="1" i="1" dirty="0" smtClean="0">
                <a:solidFill>
                  <a:srgbClr val="C00000"/>
                </a:solidFill>
              </a:rPr>
              <a:t>Blooms (HABs)</a:t>
            </a:r>
            <a:endParaRPr lang="en-US" sz="3500" b="1" dirty="0">
              <a:solidFill>
                <a:srgbClr val="C00000"/>
              </a:solidFill>
            </a:endParaRPr>
          </a:p>
        </p:txBody>
      </p:sp>
      <p:sp>
        <p:nvSpPr>
          <p:cNvPr id="3" name="Content Placeholder 2"/>
          <p:cNvSpPr>
            <a:spLocks noGrp="1"/>
          </p:cNvSpPr>
          <p:nvPr>
            <p:ph idx="1"/>
          </p:nvPr>
        </p:nvSpPr>
        <p:spPr>
          <a:xfrm>
            <a:off x="0" y="1493838"/>
            <a:ext cx="12192000" cy="5059363"/>
          </a:xfrm>
        </p:spPr>
        <p:txBody>
          <a:bodyPr>
            <a:normAutofit/>
          </a:bodyPr>
          <a:lstStyle/>
          <a:p>
            <a:pPr algn="just">
              <a:spcAft>
                <a:spcPts val="1200"/>
              </a:spcAft>
              <a:buFont typeface="Wingdings" pitchFamily="2" charset="2"/>
              <a:buChar char="q"/>
            </a:pPr>
            <a:r>
              <a:rPr lang="en-US" sz="2500" dirty="0" smtClean="0">
                <a:solidFill>
                  <a:srgbClr val="000099"/>
                </a:solidFill>
                <a:latin typeface="Times New Roman" pitchFamily="18" charset="0"/>
                <a:cs typeface="Times New Roman" pitchFamily="18" charset="0"/>
              </a:rPr>
              <a:t> </a:t>
            </a:r>
            <a:r>
              <a:rPr lang="en-US" sz="2500" dirty="0">
                <a:solidFill>
                  <a:srgbClr val="000099"/>
                </a:solidFill>
                <a:latin typeface="Times New Roman" pitchFamily="18" charset="0"/>
                <a:cs typeface="Times New Roman" pitchFamily="18" charset="0"/>
              </a:rPr>
              <a:t>Climate change is predicted to change </a:t>
            </a:r>
            <a:r>
              <a:rPr lang="en-US" sz="2500" dirty="0" smtClean="0">
                <a:solidFill>
                  <a:srgbClr val="000099"/>
                </a:solidFill>
                <a:latin typeface="Times New Roman" pitchFamily="18" charset="0"/>
                <a:cs typeface="Times New Roman" pitchFamily="18" charset="0"/>
              </a:rPr>
              <a:t>many environmental </a:t>
            </a:r>
            <a:r>
              <a:rPr lang="en-US" sz="2500" dirty="0">
                <a:solidFill>
                  <a:srgbClr val="000099"/>
                </a:solidFill>
                <a:latin typeface="Times New Roman" pitchFamily="18" charset="0"/>
                <a:cs typeface="Times New Roman" pitchFamily="18" charset="0"/>
              </a:rPr>
              <a:t>conditions that could affect the natural properties of fresh and marine </a:t>
            </a:r>
            <a:r>
              <a:rPr lang="en-US" sz="2500" dirty="0" smtClean="0">
                <a:solidFill>
                  <a:srgbClr val="000099"/>
                </a:solidFill>
                <a:latin typeface="Times New Roman" pitchFamily="18" charset="0"/>
                <a:cs typeface="Times New Roman" pitchFamily="18" charset="0"/>
              </a:rPr>
              <a:t>waters. </a:t>
            </a:r>
          </a:p>
          <a:p>
            <a:pPr algn="just">
              <a:spcAft>
                <a:spcPts val="1200"/>
              </a:spcAft>
              <a:buFont typeface="Wingdings" pitchFamily="2" charset="2"/>
              <a:buChar char="q"/>
            </a:pPr>
            <a:r>
              <a:rPr lang="en-US" sz="2500" dirty="0" smtClean="0">
                <a:solidFill>
                  <a:srgbClr val="000099"/>
                </a:solidFill>
                <a:latin typeface="Times New Roman" pitchFamily="18" charset="0"/>
                <a:cs typeface="Times New Roman" pitchFamily="18" charset="0"/>
              </a:rPr>
              <a:t>Changes </a:t>
            </a:r>
            <a:r>
              <a:rPr lang="en-US" sz="2500" dirty="0">
                <a:solidFill>
                  <a:srgbClr val="000099"/>
                </a:solidFill>
                <a:latin typeface="Times New Roman" pitchFamily="18" charset="0"/>
                <a:cs typeface="Times New Roman" pitchFamily="18" charset="0"/>
              </a:rPr>
              <a:t>in these factors could favor the growth of harmful algal blooms and habitat changes such that marine HABs can invade and occur in </a:t>
            </a:r>
            <a:r>
              <a:rPr lang="en-US" sz="2500" dirty="0" smtClean="0">
                <a:solidFill>
                  <a:srgbClr val="000099"/>
                </a:solidFill>
                <a:latin typeface="Times New Roman" pitchFamily="18" charset="0"/>
                <a:cs typeface="Times New Roman" pitchFamily="18" charset="0"/>
              </a:rPr>
              <a:t>freshwater – Great Lakes</a:t>
            </a:r>
          </a:p>
          <a:p>
            <a:pPr algn="just">
              <a:spcAft>
                <a:spcPts val="1200"/>
              </a:spcAft>
              <a:buFont typeface="Wingdings" pitchFamily="2" charset="2"/>
              <a:buChar char="q"/>
            </a:pPr>
            <a:r>
              <a:rPr lang="en-US" sz="2500" dirty="0" smtClean="0">
                <a:solidFill>
                  <a:srgbClr val="000099"/>
                </a:solidFill>
                <a:latin typeface="Times New Roman" pitchFamily="18" charset="0"/>
                <a:cs typeface="Times New Roman" pitchFamily="18" charset="0"/>
              </a:rPr>
              <a:t>An </a:t>
            </a:r>
            <a:r>
              <a:rPr lang="en-US" sz="2500" dirty="0">
                <a:solidFill>
                  <a:srgbClr val="000099"/>
                </a:solidFill>
                <a:latin typeface="Times New Roman" pitchFamily="18" charset="0"/>
                <a:cs typeface="Times New Roman" pitchFamily="18" charset="0"/>
              </a:rPr>
              <a:t>increase in the occurrence and intensity of harmful algal blooms may negatively impact the environment, human health, and the economy for communities across the US and around the world</a:t>
            </a:r>
            <a:r>
              <a:rPr lang="en-US" sz="2500" dirty="0" smtClean="0">
                <a:solidFill>
                  <a:srgbClr val="000099"/>
                </a:solidFill>
                <a:latin typeface="Times New Roman" pitchFamily="18" charset="0"/>
                <a:cs typeface="Times New Roman" pitchFamily="18" charset="0"/>
              </a:rPr>
              <a:t>.</a:t>
            </a:r>
          </a:p>
          <a:p>
            <a:pPr algn="just">
              <a:spcAft>
                <a:spcPts val="1200"/>
              </a:spcAft>
              <a:buFont typeface="Wingdings" pitchFamily="2" charset="2"/>
              <a:buChar char="q"/>
            </a:pPr>
            <a:r>
              <a:rPr lang="en-US" sz="2500" dirty="0" smtClean="0">
                <a:solidFill>
                  <a:srgbClr val="000099"/>
                </a:solidFill>
                <a:latin typeface="Times New Roman" pitchFamily="18" charset="0"/>
                <a:cs typeface="Times New Roman" pitchFamily="18" charset="0"/>
              </a:rPr>
              <a:t>Increase in acidity – negative impacts on marine life and corals</a:t>
            </a:r>
            <a:endParaRPr lang="en-US" sz="2500" dirty="0">
              <a:solidFill>
                <a:srgbClr val="000099"/>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12192000" cy="5410200"/>
          </a:xfrm>
        </p:spPr>
        <p:txBody>
          <a:bodyPr>
            <a:normAutofit lnSpcReduction="10000"/>
          </a:bodyPr>
          <a:lstStyle/>
          <a:p>
            <a:pPr algn="just">
              <a:spcAft>
                <a:spcPts val="1200"/>
              </a:spcAft>
              <a:buFont typeface="Wingdings" pitchFamily="2" charset="2"/>
              <a:buChar char="q"/>
            </a:pPr>
            <a:r>
              <a:rPr lang="en-US" sz="2800" dirty="0" smtClean="0">
                <a:solidFill>
                  <a:srgbClr val="000099"/>
                </a:solidFill>
                <a:latin typeface="Times New Roman" pitchFamily="18" charset="0"/>
                <a:cs typeface="Times New Roman" pitchFamily="18" charset="0"/>
              </a:rPr>
              <a:t>An </a:t>
            </a:r>
            <a:r>
              <a:rPr lang="en-US" sz="2800" dirty="0">
                <a:solidFill>
                  <a:srgbClr val="000099"/>
                </a:solidFill>
                <a:latin typeface="Times New Roman" pitchFamily="18" charset="0"/>
                <a:cs typeface="Times New Roman" pitchFamily="18" charset="0"/>
              </a:rPr>
              <a:t>increase in the frequency, severity and geographic distribution of HABs </a:t>
            </a:r>
            <a:r>
              <a:rPr lang="en-US" sz="2800" dirty="0" smtClean="0">
                <a:solidFill>
                  <a:srgbClr val="000099"/>
                </a:solidFill>
                <a:latin typeface="Times New Roman" pitchFamily="18" charset="0"/>
                <a:cs typeface="Times New Roman" pitchFamily="18" charset="0"/>
              </a:rPr>
              <a:t>has been observed worldwide. </a:t>
            </a:r>
          </a:p>
          <a:p>
            <a:pPr algn="just">
              <a:spcAft>
                <a:spcPts val="1200"/>
              </a:spcAft>
              <a:buFont typeface="Wingdings" pitchFamily="2" charset="2"/>
              <a:buChar char="q"/>
            </a:pPr>
            <a:r>
              <a:rPr lang="en-US" sz="2800" dirty="0" smtClean="0">
                <a:solidFill>
                  <a:srgbClr val="000099"/>
                </a:solidFill>
                <a:latin typeface="Times New Roman" pitchFamily="18" charset="0"/>
                <a:cs typeface="Times New Roman" pitchFamily="18" charset="0"/>
              </a:rPr>
              <a:t>Recent </a:t>
            </a:r>
            <a:r>
              <a:rPr lang="en-US" sz="2800" dirty="0">
                <a:solidFill>
                  <a:srgbClr val="000099"/>
                </a:solidFill>
                <a:latin typeface="Times New Roman" pitchFamily="18" charset="0"/>
                <a:cs typeface="Times New Roman" pitchFamily="18" charset="0"/>
              </a:rPr>
              <a:t>research suggests that the impacts of climate change may promote the growth and dominance of harmful algal blooms through a variety of mechanisms including: </a:t>
            </a:r>
          </a:p>
          <a:p>
            <a:pPr lvl="2" algn="just">
              <a:spcAft>
                <a:spcPts val="600"/>
              </a:spcAft>
              <a:buFont typeface="Wingdings" pitchFamily="2" charset="2"/>
              <a:buChar char="Ø"/>
            </a:pPr>
            <a:r>
              <a:rPr lang="en-US" b="1" dirty="0" smtClean="0">
                <a:solidFill>
                  <a:srgbClr val="00B050"/>
                </a:solidFill>
                <a:latin typeface="Times New Roman" pitchFamily="18" charset="0"/>
                <a:cs typeface="Times New Roman" pitchFamily="18" charset="0"/>
              </a:rPr>
              <a:t>Warmer </a:t>
            </a:r>
            <a:r>
              <a:rPr lang="en-US" b="1" dirty="0">
                <a:solidFill>
                  <a:srgbClr val="00B050"/>
                </a:solidFill>
                <a:latin typeface="Times New Roman" pitchFamily="18" charset="0"/>
                <a:cs typeface="Times New Roman" pitchFamily="18" charset="0"/>
              </a:rPr>
              <a:t>water temperatures </a:t>
            </a:r>
          </a:p>
          <a:p>
            <a:pPr lvl="2" algn="just">
              <a:spcAft>
                <a:spcPts val="600"/>
              </a:spcAft>
              <a:buFont typeface="Wingdings" pitchFamily="2" charset="2"/>
              <a:buChar char="Ø"/>
            </a:pPr>
            <a:r>
              <a:rPr lang="en-US" b="1" dirty="0" smtClean="0">
                <a:solidFill>
                  <a:srgbClr val="00B050"/>
                </a:solidFill>
                <a:latin typeface="Times New Roman" pitchFamily="18" charset="0"/>
                <a:cs typeface="Times New Roman" pitchFamily="18" charset="0"/>
              </a:rPr>
              <a:t>Changes </a:t>
            </a:r>
            <a:r>
              <a:rPr lang="en-US" b="1" dirty="0">
                <a:solidFill>
                  <a:srgbClr val="00B050"/>
                </a:solidFill>
                <a:latin typeface="Times New Roman" pitchFamily="18" charset="0"/>
                <a:cs typeface="Times New Roman" pitchFamily="18" charset="0"/>
              </a:rPr>
              <a:t>in salinity </a:t>
            </a:r>
          </a:p>
          <a:p>
            <a:pPr lvl="2" algn="just">
              <a:spcAft>
                <a:spcPts val="600"/>
              </a:spcAft>
              <a:buFont typeface="Wingdings" pitchFamily="2" charset="2"/>
              <a:buChar char="Ø"/>
            </a:pPr>
            <a:r>
              <a:rPr lang="en-US" b="1" dirty="0" smtClean="0">
                <a:solidFill>
                  <a:srgbClr val="00B050"/>
                </a:solidFill>
                <a:latin typeface="Times New Roman" pitchFamily="18" charset="0"/>
                <a:cs typeface="Times New Roman" pitchFamily="18" charset="0"/>
              </a:rPr>
              <a:t>Increases </a:t>
            </a:r>
            <a:r>
              <a:rPr lang="en-US" b="1" dirty="0">
                <a:solidFill>
                  <a:srgbClr val="00B050"/>
                </a:solidFill>
                <a:latin typeface="Times New Roman" pitchFamily="18" charset="0"/>
                <a:cs typeface="Times New Roman" pitchFamily="18" charset="0"/>
              </a:rPr>
              <a:t>in atmospheric carbon dioxide concentrations </a:t>
            </a:r>
          </a:p>
          <a:p>
            <a:pPr lvl="2" algn="just">
              <a:spcAft>
                <a:spcPts val="600"/>
              </a:spcAft>
              <a:buFont typeface="Wingdings" pitchFamily="2" charset="2"/>
              <a:buChar char="Ø"/>
            </a:pPr>
            <a:r>
              <a:rPr lang="en-US" b="1" dirty="0" smtClean="0">
                <a:solidFill>
                  <a:srgbClr val="00B050"/>
                </a:solidFill>
                <a:latin typeface="Times New Roman" pitchFamily="18" charset="0"/>
                <a:cs typeface="Times New Roman" pitchFamily="18" charset="0"/>
              </a:rPr>
              <a:t>Changes </a:t>
            </a:r>
            <a:r>
              <a:rPr lang="en-US" b="1" dirty="0">
                <a:solidFill>
                  <a:srgbClr val="00B050"/>
                </a:solidFill>
                <a:latin typeface="Times New Roman" pitchFamily="18" charset="0"/>
                <a:cs typeface="Times New Roman" pitchFamily="18" charset="0"/>
              </a:rPr>
              <a:t>in rainfall patterns </a:t>
            </a:r>
          </a:p>
          <a:p>
            <a:pPr lvl="2" algn="just">
              <a:spcAft>
                <a:spcPts val="600"/>
              </a:spcAft>
              <a:buFont typeface="Wingdings" pitchFamily="2" charset="2"/>
              <a:buChar char="Ø"/>
            </a:pPr>
            <a:r>
              <a:rPr lang="en-US" b="1" dirty="0" smtClean="0">
                <a:solidFill>
                  <a:srgbClr val="00B050"/>
                </a:solidFill>
                <a:latin typeface="Times New Roman" pitchFamily="18" charset="0"/>
                <a:cs typeface="Times New Roman" pitchFamily="18" charset="0"/>
              </a:rPr>
              <a:t>Intensifying </a:t>
            </a:r>
            <a:r>
              <a:rPr lang="en-US" b="1" dirty="0">
                <a:solidFill>
                  <a:srgbClr val="00B050"/>
                </a:solidFill>
                <a:latin typeface="Times New Roman" pitchFamily="18" charset="0"/>
                <a:cs typeface="Times New Roman" pitchFamily="18" charset="0"/>
              </a:rPr>
              <a:t>of coastal upwelling </a:t>
            </a:r>
          </a:p>
          <a:p>
            <a:pPr lvl="2" algn="just">
              <a:spcAft>
                <a:spcPts val="600"/>
              </a:spcAft>
              <a:buFont typeface="Wingdings" pitchFamily="2" charset="2"/>
              <a:buChar char="Ø"/>
            </a:pPr>
            <a:r>
              <a:rPr lang="en-US" b="1" dirty="0" smtClean="0">
                <a:solidFill>
                  <a:srgbClr val="00B050"/>
                </a:solidFill>
                <a:latin typeface="Times New Roman" pitchFamily="18" charset="0"/>
                <a:cs typeface="Times New Roman" pitchFamily="18" charset="0"/>
              </a:rPr>
              <a:t>Sea </a:t>
            </a:r>
            <a:r>
              <a:rPr lang="en-US" b="1" dirty="0">
                <a:solidFill>
                  <a:srgbClr val="00B050"/>
                </a:solidFill>
                <a:latin typeface="Times New Roman" pitchFamily="18" charset="0"/>
                <a:cs typeface="Times New Roman" pitchFamily="18" charset="0"/>
              </a:rPr>
              <a:t>level rise </a:t>
            </a:r>
          </a:p>
        </p:txBody>
      </p:sp>
      <p:sp>
        <p:nvSpPr>
          <p:cNvPr id="5" name="Title 1"/>
          <p:cNvSpPr>
            <a:spLocks noGrp="1"/>
          </p:cNvSpPr>
          <p:nvPr>
            <p:ph type="title"/>
          </p:nvPr>
        </p:nvSpPr>
        <p:spPr>
          <a:xfrm>
            <a:off x="0" y="0"/>
            <a:ext cx="12192000" cy="1143000"/>
          </a:xfrm>
        </p:spPr>
        <p:txBody>
          <a:bodyPr>
            <a:noAutofit/>
          </a:bodyPr>
          <a:lstStyle/>
          <a:p>
            <a:r>
              <a:rPr lang="en-US" sz="3500" b="1" dirty="0" smtClean="0">
                <a:solidFill>
                  <a:srgbClr val="C00000"/>
                </a:solidFill>
              </a:rPr>
              <a:t> </a:t>
            </a:r>
            <a:r>
              <a:rPr lang="en-US" sz="3500" b="1" i="1" dirty="0">
                <a:solidFill>
                  <a:srgbClr val="C00000"/>
                </a:solidFill>
              </a:rPr>
              <a:t>Impacts of Climate Change on </a:t>
            </a:r>
            <a:r>
              <a:rPr lang="en-US" sz="3500" b="1" i="1" dirty="0" smtClean="0">
                <a:solidFill>
                  <a:srgbClr val="C00000"/>
                </a:solidFill>
              </a:rPr>
              <a:t>the Occurrence of</a:t>
            </a:r>
            <a:r>
              <a:rPr lang="en-US" sz="3500" b="1" i="1" dirty="0">
                <a:solidFill>
                  <a:srgbClr val="C00000"/>
                </a:solidFill>
              </a:rPr>
              <a:t/>
            </a:r>
            <a:br>
              <a:rPr lang="en-US" sz="3500" b="1" i="1" dirty="0">
                <a:solidFill>
                  <a:srgbClr val="C00000"/>
                </a:solidFill>
              </a:rPr>
            </a:br>
            <a:r>
              <a:rPr lang="en-US" sz="3500" b="1" i="1" dirty="0">
                <a:solidFill>
                  <a:srgbClr val="C00000"/>
                </a:solidFill>
              </a:rPr>
              <a:t>Harmful Algal </a:t>
            </a:r>
            <a:r>
              <a:rPr lang="en-US" sz="3500" b="1" i="1" dirty="0" smtClean="0">
                <a:solidFill>
                  <a:srgbClr val="C00000"/>
                </a:solidFill>
              </a:rPr>
              <a:t>Blooms (HABs)</a:t>
            </a:r>
            <a:endParaRPr lang="en-US" sz="3500" b="1" dirty="0">
              <a:solidFill>
                <a:srgbClr val="C0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014046" y="204749"/>
            <a:ext cx="7886700" cy="588963"/>
          </a:xfrm>
        </p:spPr>
        <p:txBody>
          <a:bodyPr/>
          <a:lstStyle/>
          <a:p>
            <a:r>
              <a:rPr lang="es-AR" sz="2800" b="1" dirty="0"/>
              <a:t>Theme IV  Projects</a:t>
            </a:r>
          </a:p>
        </p:txBody>
      </p:sp>
      <p:pic>
        <p:nvPicPr>
          <p:cNvPr id="9219" name="Picture 20"/>
          <p:cNvPicPr>
            <a:picLocks noChangeAspect="1" noChangeArrowheads="1"/>
          </p:cNvPicPr>
          <p:nvPr/>
        </p:nvPicPr>
        <p:blipFill>
          <a:blip r:embed="rId2" cstate="print"/>
          <a:srcRect/>
          <a:stretch>
            <a:fillRect/>
          </a:stretch>
        </p:blipFill>
        <p:spPr bwMode="auto">
          <a:xfrm>
            <a:off x="7010401" y="3643239"/>
            <a:ext cx="2895600" cy="1212118"/>
          </a:xfrm>
          <a:prstGeom prst="rect">
            <a:avLst/>
          </a:prstGeom>
          <a:noFill/>
          <a:ln w="9525">
            <a:noFill/>
            <a:miter lim="800000"/>
            <a:headEnd/>
            <a:tailEnd/>
          </a:ln>
        </p:spPr>
      </p:pic>
      <p:pic>
        <p:nvPicPr>
          <p:cNvPr id="9220" name="Picture 3"/>
          <p:cNvPicPr>
            <a:picLocks noGrp="1" noChangeAspect="1" noChangeArrowheads="1"/>
          </p:cNvPicPr>
          <p:nvPr>
            <p:ph sz="quarter" idx="4294967295"/>
          </p:nvPr>
        </p:nvPicPr>
        <p:blipFill>
          <a:blip r:embed="rId3" cstate="print"/>
          <a:srcRect/>
          <a:stretch>
            <a:fillRect/>
          </a:stretch>
        </p:blipFill>
        <p:spPr>
          <a:xfrm>
            <a:off x="2206581" y="2121415"/>
            <a:ext cx="2895601" cy="1486088"/>
          </a:xfrm>
          <a:prstGeom prst="rect">
            <a:avLst/>
          </a:prstGeom>
        </p:spPr>
      </p:pic>
      <p:sp>
        <p:nvSpPr>
          <p:cNvPr id="8" name="Rounded Rectangle 7"/>
          <p:cNvSpPr/>
          <p:nvPr/>
        </p:nvSpPr>
        <p:spPr>
          <a:xfrm>
            <a:off x="7010401" y="2334544"/>
            <a:ext cx="2895601" cy="10469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defRPr/>
            </a:pPr>
            <a:r>
              <a:rPr lang="en-US" sz="1600" b="1" u="sng" dirty="0">
                <a:solidFill>
                  <a:schemeClr val="tx1"/>
                </a:solidFill>
              </a:rPr>
              <a:t>Project 2 </a:t>
            </a:r>
            <a:r>
              <a:rPr lang="en-US" sz="1600" dirty="0">
                <a:solidFill>
                  <a:schemeClr val="tx1"/>
                </a:solidFill>
              </a:rPr>
              <a:t>Development and improvement of algorithms.</a:t>
            </a:r>
            <a:endParaRPr lang="es-AR" sz="1600" dirty="0"/>
          </a:p>
        </p:txBody>
      </p:sp>
      <p:sp>
        <p:nvSpPr>
          <p:cNvPr id="11" name="Rounded Rectangle 10"/>
          <p:cNvSpPr/>
          <p:nvPr/>
        </p:nvSpPr>
        <p:spPr>
          <a:xfrm>
            <a:off x="2206580" y="3718953"/>
            <a:ext cx="2895601" cy="10572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defRPr/>
            </a:pPr>
            <a:r>
              <a:rPr lang="en-US" sz="1600" b="1" u="sng" dirty="0">
                <a:solidFill>
                  <a:schemeClr val="tx1"/>
                </a:solidFill>
              </a:rPr>
              <a:t>Project 3 </a:t>
            </a:r>
            <a:r>
              <a:rPr lang="en-US" sz="1600" dirty="0">
                <a:solidFill>
                  <a:schemeClr val="tx1"/>
                </a:solidFill>
              </a:rPr>
              <a:t>Hydrodynamic modeling for coastal waters</a:t>
            </a:r>
            <a:endParaRPr lang="es-AR" sz="1600" dirty="0"/>
          </a:p>
        </p:txBody>
      </p:sp>
      <p:sp>
        <p:nvSpPr>
          <p:cNvPr id="12" name="Rounded Rectangle 11"/>
          <p:cNvSpPr/>
          <p:nvPr/>
        </p:nvSpPr>
        <p:spPr>
          <a:xfrm>
            <a:off x="2209801" y="848565"/>
            <a:ext cx="2895601" cy="10469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1600" b="1" u="sng" dirty="0">
                <a:solidFill>
                  <a:schemeClr val="tx1"/>
                </a:solidFill>
              </a:rPr>
              <a:t>Project 1 </a:t>
            </a:r>
            <a:r>
              <a:rPr lang="en-US" sz="1600" dirty="0">
                <a:solidFill>
                  <a:schemeClr val="tx1"/>
                </a:solidFill>
              </a:rPr>
              <a:t>Validation of ocean color satellite </a:t>
            </a:r>
            <a:r>
              <a:rPr lang="en-US" sz="1600" dirty="0" smtClean="0">
                <a:solidFill>
                  <a:schemeClr val="tx1"/>
                </a:solidFill>
              </a:rPr>
              <a:t>data –in </a:t>
            </a:r>
            <a:r>
              <a:rPr lang="en-US" sz="1600" dirty="0" err="1" smtClean="0">
                <a:solidFill>
                  <a:schemeClr val="tx1"/>
                </a:solidFill>
              </a:rPr>
              <a:t>pqarticular</a:t>
            </a:r>
            <a:r>
              <a:rPr lang="en-US" sz="1600" dirty="0" smtClean="0">
                <a:solidFill>
                  <a:schemeClr val="tx1"/>
                </a:solidFill>
              </a:rPr>
              <a:t> for coastal waters</a:t>
            </a:r>
            <a:endParaRPr lang="en-US" sz="1600" dirty="0">
              <a:solidFill>
                <a:srgbClr val="FF0000"/>
              </a:solidFill>
            </a:endParaRPr>
          </a:p>
        </p:txBody>
      </p:sp>
      <p:sp>
        <p:nvSpPr>
          <p:cNvPr id="13" name="Rounded Rectangle 12"/>
          <p:cNvSpPr/>
          <p:nvPr/>
        </p:nvSpPr>
        <p:spPr>
          <a:xfrm>
            <a:off x="7006649" y="5163425"/>
            <a:ext cx="2895601" cy="10469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defRPr/>
            </a:pPr>
            <a:r>
              <a:rPr lang="en-US" sz="1600" b="1" u="sng" dirty="0">
                <a:solidFill>
                  <a:schemeClr val="tx1"/>
                </a:solidFill>
              </a:rPr>
              <a:t>Project 4 </a:t>
            </a:r>
            <a:r>
              <a:rPr lang="en-US" sz="1600" dirty="0" err="1">
                <a:solidFill>
                  <a:schemeClr val="tx1"/>
                </a:solidFill>
              </a:rPr>
              <a:t>Hyperspectral</a:t>
            </a:r>
            <a:r>
              <a:rPr lang="en-US" sz="1600" dirty="0">
                <a:solidFill>
                  <a:schemeClr val="tx1"/>
                </a:solidFill>
              </a:rPr>
              <a:t> Remote Sensing of Shallow Coastal Environments (UPRM)</a:t>
            </a:r>
            <a:endParaRPr lang="en-US" sz="1600" dirty="0">
              <a:solidFill>
                <a:srgbClr val="FF0000"/>
              </a:solidFill>
            </a:endParaRPr>
          </a:p>
        </p:txBody>
      </p:sp>
      <p:grpSp>
        <p:nvGrpSpPr>
          <p:cNvPr id="2" name="Group 14"/>
          <p:cNvGrpSpPr>
            <a:grpSpLocks noChangeAspect="1"/>
          </p:cNvGrpSpPr>
          <p:nvPr/>
        </p:nvGrpSpPr>
        <p:grpSpPr bwMode="auto">
          <a:xfrm>
            <a:off x="7006648" y="529051"/>
            <a:ext cx="3324232" cy="1643106"/>
            <a:chOff x="944786" y="985250"/>
            <a:chExt cx="9319100" cy="5453510"/>
          </a:xfrm>
        </p:grpSpPr>
        <p:pic>
          <p:nvPicPr>
            <p:cNvPr id="20" name="Picture 4" descr="IMG_1172"/>
            <p:cNvPicPr>
              <a:picLocks noChangeAspect="1" noChangeArrowheads="1"/>
            </p:cNvPicPr>
            <p:nvPr/>
          </p:nvPicPr>
          <p:blipFill>
            <a:blip r:embed="rId4" cstate="print"/>
            <a:srcRect t="10539"/>
            <a:stretch>
              <a:fillRect/>
            </a:stretch>
          </p:blipFill>
          <p:spPr bwMode="auto">
            <a:xfrm>
              <a:off x="944786" y="985250"/>
              <a:ext cx="8128001" cy="5453510"/>
            </a:xfrm>
            <a:prstGeom prst="rect">
              <a:avLst/>
            </a:prstGeom>
            <a:noFill/>
            <a:ln w="9525">
              <a:noFill/>
              <a:miter lim="800000"/>
              <a:headEnd/>
              <a:tailEnd/>
            </a:ln>
          </p:spPr>
        </p:pic>
        <p:cxnSp>
          <p:nvCxnSpPr>
            <p:cNvPr id="21" name="Straight Arrow Connector 20"/>
            <p:cNvCxnSpPr/>
            <p:nvPr/>
          </p:nvCxnSpPr>
          <p:spPr>
            <a:xfrm rot="5400000">
              <a:off x="-268848" y="4000835"/>
              <a:ext cx="4726161" cy="72788"/>
            </a:xfrm>
            <a:prstGeom prst="straightConnector1">
              <a:avLst/>
            </a:prstGeom>
            <a:ln w="28575">
              <a:solidFill>
                <a:schemeClr val="bg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20775" y="1600452"/>
              <a:ext cx="190462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6"/>
            <p:cNvSpPr txBox="1">
              <a:spLocks noChangeArrowheads="1"/>
            </p:cNvSpPr>
            <p:nvPr/>
          </p:nvSpPr>
          <p:spPr bwMode="auto">
            <a:xfrm rot="16200000">
              <a:off x="58887" y="3032659"/>
              <a:ext cx="3770469" cy="1035380"/>
            </a:xfrm>
            <a:prstGeom prst="rect">
              <a:avLst/>
            </a:prstGeom>
            <a:noFill/>
            <a:ln w="28575">
              <a:noFill/>
              <a:miter lim="800000"/>
              <a:headEnd/>
              <a:tailEnd/>
            </a:ln>
          </p:spPr>
          <p:txBody>
            <a:bodyPr wrap="none">
              <a:spAutoFit/>
            </a:bodyPr>
            <a:lstStyle/>
            <a:p>
              <a:pPr eaLnBrk="1" hangingPunct="1"/>
              <a:r>
                <a:rPr lang="en-US" b="1" dirty="0">
                  <a:solidFill>
                    <a:srgbClr val="FFFFFF"/>
                  </a:solidFill>
                  <a:latin typeface="Calibri" pitchFamily="34" charset="0"/>
                  <a:cs typeface="Arial" pitchFamily="34" charset="0"/>
                </a:rPr>
                <a:t>12 meters</a:t>
              </a:r>
            </a:p>
          </p:txBody>
        </p:sp>
        <p:cxnSp>
          <p:nvCxnSpPr>
            <p:cNvPr id="24" name="Straight Arrow Connector 23"/>
            <p:cNvCxnSpPr/>
            <p:nvPr/>
          </p:nvCxnSpPr>
          <p:spPr>
            <a:xfrm rot="10800000">
              <a:off x="3504500" y="2590544"/>
              <a:ext cx="1067558"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5" name="TextBox 9"/>
            <p:cNvSpPr txBox="1">
              <a:spLocks noChangeArrowheads="1"/>
            </p:cNvSpPr>
            <p:nvPr/>
          </p:nvSpPr>
          <p:spPr bwMode="auto">
            <a:xfrm>
              <a:off x="4573254" y="2323561"/>
              <a:ext cx="5690632" cy="1838733"/>
            </a:xfrm>
            <a:prstGeom prst="rect">
              <a:avLst/>
            </a:prstGeom>
            <a:noFill/>
            <a:ln w="28575">
              <a:noFill/>
              <a:miter lim="800000"/>
              <a:headEnd/>
              <a:tailEnd/>
            </a:ln>
          </p:spPr>
          <p:txBody>
            <a:bodyPr wrap="none">
              <a:spAutoFit/>
            </a:bodyPr>
            <a:lstStyle/>
            <a:p>
              <a:pPr eaLnBrk="1" hangingPunct="1"/>
              <a:r>
                <a:rPr lang="en-US" sz="1500" b="1" dirty="0">
                  <a:solidFill>
                    <a:srgbClr val="FFFFFF"/>
                  </a:solidFill>
                  <a:latin typeface="Calibri" pitchFamily="34" charset="0"/>
                  <a:cs typeface="Arial" pitchFamily="34" charset="0"/>
                </a:rPr>
                <a:t>Retractable Instrument</a:t>
              </a:r>
            </a:p>
            <a:p>
              <a:pPr eaLnBrk="1" hangingPunct="1"/>
              <a:r>
                <a:rPr lang="en-US" sz="1500" b="1" dirty="0">
                  <a:solidFill>
                    <a:srgbClr val="FFFFFF"/>
                  </a:solidFill>
                  <a:latin typeface="Calibri" pitchFamily="34" charset="0"/>
                  <a:cs typeface="Arial" pitchFamily="34" charset="0"/>
                </a:rPr>
                <a:t> Tower</a:t>
              </a:r>
            </a:p>
          </p:txBody>
        </p:sp>
        <p:cxnSp>
          <p:nvCxnSpPr>
            <p:cNvPr id="26" name="Straight Arrow Connector 25"/>
            <p:cNvCxnSpPr/>
            <p:nvPr/>
          </p:nvCxnSpPr>
          <p:spPr>
            <a:xfrm rot="10800000">
              <a:off x="3734995" y="1600452"/>
              <a:ext cx="1067558"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 name="TextBox 11"/>
            <p:cNvSpPr txBox="1">
              <a:spLocks noChangeArrowheads="1"/>
            </p:cNvSpPr>
            <p:nvPr/>
          </p:nvSpPr>
          <p:spPr bwMode="auto">
            <a:xfrm>
              <a:off x="4758720" y="1298523"/>
              <a:ext cx="4360636" cy="1072593"/>
            </a:xfrm>
            <a:prstGeom prst="rect">
              <a:avLst/>
            </a:prstGeom>
            <a:noFill/>
            <a:ln w="28575">
              <a:noFill/>
              <a:miter lim="800000"/>
              <a:headEnd/>
              <a:tailEnd/>
            </a:ln>
          </p:spPr>
          <p:txBody>
            <a:bodyPr wrap="none">
              <a:spAutoFit/>
            </a:bodyPr>
            <a:lstStyle/>
            <a:p>
              <a:pPr eaLnBrk="1" hangingPunct="1"/>
              <a:r>
                <a:rPr lang="en-US" sz="1500" b="1">
                  <a:solidFill>
                    <a:srgbClr val="FFFFFF"/>
                  </a:solidFill>
                  <a:latin typeface="Calibri" pitchFamily="34" charset="0"/>
                  <a:cs typeface="Arial" pitchFamily="34" charset="0"/>
                </a:rPr>
                <a:t>Instrument Panel</a:t>
              </a:r>
            </a:p>
          </p:txBody>
        </p:sp>
      </p:grpSp>
      <p:pic>
        <p:nvPicPr>
          <p:cNvPr id="28" name="Picture 6"/>
          <p:cNvPicPr>
            <a:picLocks noChangeAspect="1"/>
          </p:cNvPicPr>
          <p:nvPr/>
        </p:nvPicPr>
        <p:blipFill>
          <a:blip r:embed="rId5" cstate="print"/>
          <a:srcRect/>
          <a:stretch>
            <a:fillRect/>
          </a:stretch>
        </p:blipFill>
        <p:spPr bwMode="auto">
          <a:xfrm>
            <a:off x="2206580" y="5115388"/>
            <a:ext cx="2895601" cy="1143030"/>
          </a:xfrm>
          <a:prstGeom prst="rect">
            <a:avLst/>
          </a:prstGeom>
          <a:noFill/>
          <a:ln w="9525">
            <a:noFill/>
            <a:miter lim="800000"/>
            <a:headEnd/>
            <a:tailEnd/>
          </a:ln>
        </p:spPr>
      </p:pic>
      <p:cxnSp>
        <p:nvCxnSpPr>
          <p:cNvPr id="9" name="Straight Arrow Connector 8"/>
          <p:cNvCxnSpPr>
            <a:stCxn id="8" idx="1"/>
            <a:endCxn id="9220" idx="3"/>
          </p:cNvCxnSpPr>
          <p:nvPr/>
        </p:nvCxnSpPr>
        <p:spPr>
          <a:xfrm flipH="1">
            <a:off x="5102182" y="2858023"/>
            <a:ext cx="1908219" cy="64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1" idx="3"/>
            <a:endCxn id="9219" idx="1"/>
          </p:cNvCxnSpPr>
          <p:nvPr/>
        </p:nvCxnSpPr>
        <p:spPr>
          <a:xfrm>
            <a:off x="5102181" y="4247590"/>
            <a:ext cx="1908221" cy="17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3" idx="1"/>
            <a:endCxn id="28" idx="3"/>
          </p:cNvCxnSpPr>
          <p:nvPr/>
        </p:nvCxnSpPr>
        <p:spPr>
          <a:xfrm flipH="1">
            <a:off x="5102180" y="5686903"/>
            <a:ext cx="190446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3"/>
            <a:endCxn id="20" idx="1"/>
          </p:cNvCxnSpPr>
          <p:nvPr/>
        </p:nvCxnSpPr>
        <p:spPr>
          <a:xfrm flipV="1">
            <a:off x="5105402" y="1350605"/>
            <a:ext cx="1901247" cy="214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7478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numéro de diapositive 11"/>
          <p:cNvSpPr txBox="1">
            <a:spLocks noGrp="1"/>
          </p:cNvSpPr>
          <p:nvPr/>
        </p:nvSpPr>
        <p:spPr>
          <a:xfrm>
            <a:off x="8077200" y="6356351"/>
            <a:ext cx="2133600" cy="365125"/>
          </a:xfrm>
          <a:prstGeom prst="rect">
            <a:avLst/>
          </a:prstGeom>
          <a:noFill/>
        </p:spPr>
        <p:txBody>
          <a:bodyPr anchor="ctr"/>
          <a:lstStyle/>
          <a:p>
            <a:pPr algn="r">
              <a:defRPr/>
            </a:pPr>
            <a:fld id="{0E92E3CA-69EC-4625-82D4-023B7073D60E}" type="slidenum">
              <a:rPr lang="en-US" sz="1200">
                <a:solidFill>
                  <a:prstClr val="black">
                    <a:tint val="75000"/>
                  </a:prstClr>
                </a:solidFill>
                <a:latin typeface="Calibri"/>
                <a:cs typeface="Arial" charset="0"/>
              </a:rPr>
              <a:pPr algn="r">
                <a:defRPr/>
              </a:pPr>
              <a:t>19</a:t>
            </a:fld>
            <a:endParaRPr lang="en-US" sz="1200">
              <a:solidFill>
                <a:prstClr val="black">
                  <a:tint val="75000"/>
                </a:prstClr>
              </a:solidFill>
              <a:latin typeface="Calibri"/>
              <a:cs typeface="Arial" charset="0"/>
            </a:endParaRPr>
          </a:p>
        </p:txBody>
      </p:sp>
      <p:sp>
        <p:nvSpPr>
          <p:cNvPr id="34821" name="Rectangle 13"/>
          <p:cNvSpPr>
            <a:spLocks noChangeArrowheads="1"/>
          </p:cNvSpPr>
          <p:nvPr/>
        </p:nvSpPr>
        <p:spPr bwMode="auto">
          <a:xfrm>
            <a:off x="896815" y="463062"/>
            <a:ext cx="10638693"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ctr">
              <a:spcBef>
                <a:spcPts val="1200"/>
              </a:spcBef>
              <a:spcAft>
                <a:spcPts val="1200"/>
              </a:spcAft>
              <a:buClr>
                <a:srgbClr val="A6A6A6"/>
              </a:buClr>
              <a:buSzPct val="136000"/>
            </a:pPr>
            <a:r>
              <a:rPr lang="en-US" sz="3600" b="1" dirty="0">
                <a:solidFill>
                  <a:srgbClr val="663300"/>
                </a:solidFill>
                <a:latin typeface="Calibri"/>
                <a:cs typeface="Times New Roman" pitchFamily="18" charset="0"/>
              </a:rPr>
              <a:t>Project 1: VIIRS validations using Long Island Sound Coastal Observatory (LISCO)</a:t>
            </a:r>
            <a:r>
              <a:rPr lang="en-US" sz="3600" dirty="0"/>
              <a:t>      </a:t>
            </a:r>
          </a:p>
          <a:p>
            <a:pPr marL="457200" indent="-457200">
              <a:spcBef>
                <a:spcPts val="1200"/>
              </a:spcBef>
              <a:spcAft>
                <a:spcPts val="1200"/>
              </a:spcAft>
              <a:buClr>
                <a:srgbClr val="A6A6A6"/>
              </a:buClr>
              <a:buSzPct val="136000"/>
              <a:buFont typeface="+mj-lt"/>
              <a:buAutoNum type="arabicPeriod"/>
            </a:pPr>
            <a:r>
              <a:rPr lang="en-US" sz="2000" dirty="0" smtClean="0"/>
              <a:t>Provides </a:t>
            </a:r>
            <a:r>
              <a:rPr lang="en-US" sz="2000" dirty="0"/>
              <a:t>continuous flow of data for AERONET  Ocean Color Network and VIIRS cal/Val and assessments of uncertainties</a:t>
            </a:r>
          </a:p>
          <a:p>
            <a:pPr marL="457200" indent="-457200">
              <a:spcBef>
                <a:spcPts val="1200"/>
              </a:spcBef>
              <a:spcAft>
                <a:spcPts val="1200"/>
              </a:spcAft>
              <a:buClr>
                <a:srgbClr val="A6A6A6"/>
              </a:buClr>
              <a:buSzPct val="136000"/>
              <a:buFont typeface="+mj-lt"/>
              <a:buAutoNum type="arabicPeriod"/>
            </a:pPr>
            <a:r>
              <a:rPr lang="en-US" sz="2000" dirty="0" smtClean="0"/>
              <a:t>Novel </a:t>
            </a:r>
            <a:r>
              <a:rPr lang="en-US" sz="2000" dirty="0"/>
              <a:t>approach for absolute calibration of Ocean Color satellites provides check for consistency of  on-board calibration facilities, improves retrieval algorithms</a:t>
            </a:r>
            <a:endParaRPr lang="en-US" sz="2000" b="1" dirty="0">
              <a:solidFill>
                <a:schemeClr val="accent6">
                  <a:lumMod val="60000"/>
                  <a:lumOff val="40000"/>
                </a:schemeClr>
              </a:solidFill>
              <a:latin typeface="Calibri"/>
              <a:cs typeface="Times New Roman" pitchFamily="18" charset="0"/>
            </a:endParaRPr>
          </a:p>
          <a:p>
            <a:pPr marL="342900" indent="-342900" algn="ctr">
              <a:spcBef>
                <a:spcPts val="1200"/>
              </a:spcBef>
              <a:spcAft>
                <a:spcPts val="1200"/>
              </a:spcAft>
              <a:buClr>
                <a:srgbClr val="A6A6A6"/>
              </a:buClr>
              <a:buSzPct val="136000"/>
            </a:pPr>
            <a:r>
              <a:rPr lang="en-US" sz="2000" dirty="0"/>
              <a:t>                                                                               -</a:t>
            </a:r>
          </a:p>
        </p:txBody>
      </p:sp>
    </p:spTree>
    <p:extLst>
      <p:ext uri="{BB962C8B-B14F-4D97-AF65-F5344CB8AC3E}">
        <p14:creationId xmlns:p14="http://schemas.microsoft.com/office/powerpoint/2010/main" val="13621538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231" y="0"/>
            <a:ext cx="8915400" cy="1143000"/>
          </a:xfrm>
        </p:spPr>
        <p:txBody>
          <a:bodyPr/>
          <a:lstStyle/>
          <a:p>
            <a:r>
              <a:rPr lang="en-US" sz="3600" dirty="0"/>
              <a:t>CREST Researchers &amp; Students:</a:t>
            </a:r>
            <a:br>
              <a:rPr lang="en-US" sz="3600" dirty="0"/>
            </a:br>
            <a:r>
              <a:rPr lang="en-US" sz="3600" dirty="0"/>
              <a:t>Multidisciplinary Group at CCNY &amp; </a:t>
            </a:r>
            <a:r>
              <a:rPr lang="en-US" sz="3600" dirty="0">
                <a:solidFill>
                  <a:schemeClr val="accent2"/>
                </a:solidFill>
                <a:effectLst>
                  <a:outerShdw blurRad="38100" dist="38100" dir="2700000" algn="tl">
                    <a:srgbClr val="000000">
                      <a:alpha val="43137"/>
                    </a:srgbClr>
                  </a:outerShdw>
                </a:effectLst>
              </a:rPr>
              <a:t>UPRM</a:t>
            </a:r>
          </a:p>
        </p:txBody>
      </p:sp>
      <p:sp>
        <p:nvSpPr>
          <p:cNvPr id="3" name="Content Placeholder 2"/>
          <p:cNvSpPr>
            <a:spLocks noGrp="1"/>
          </p:cNvSpPr>
          <p:nvPr>
            <p:ph idx="1"/>
          </p:nvPr>
        </p:nvSpPr>
        <p:spPr>
          <a:xfrm>
            <a:off x="351692" y="1143000"/>
            <a:ext cx="11840308" cy="4678363"/>
          </a:xfrm>
        </p:spPr>
        <p:txBody>
          <a:bodyPr/>
          <a:lstStyle/>
          <a:p>
            <a:pPr>
              <a:buNone/>
            </a:pPr>
            <a:r>
              <a:rPr lang="en-US" sz="2400" b="1" dirty="0"/>
              <a:t>CCNY</a:t>
            </a:r>
          </a:p>
          <a:p>
            <a:pPr>
              <a:buNone/>
            </a:pPr>
            <a:r>
              <a:rPr lang="en-US" sz="2400" dirty="0"/>
              <a:t>     </a:t>
            </a:r>
            <a:r>
              <a:rPr lang="en-US" sz="2400" b="1" dirty="0"/>
              <a:t>Electrical Engineering - Optical Remote Sensing Laboratory: </a:t>
            </a:r>
            <a:r>
              <a:rPr lang="en-US" sz="2400" dirty="0"/>
              <a:t>Professors: S. Ahmed (Lead, Herbert </a:t>
            </a:r>
            <a:r>
              <a:rPr lang="en-US" sz="2400" dirty="0" err="1"/>
              <a:t>Kayser</a:t>
            </a:r>
            <a:r>
              <a:rPr lang="en-US" sz="2400" dirty="0"/>
              <a:t> Chair Professor)        A. </a:t>
            </a:r>
            <a:r>
              <a:rPr lang="en-US" sz="2400" dirty="0" err="1"/>
              <a:t>Gilerson</a:t>
            </a:r>
            <a:r>
              <a:rPr lang="en-US" sz="2400" dirty="0"/>
              <a:t>, F. </a:t>
            </a:r>
            <a:r>
              <a:rPr lang="en-US" sz="2400" dirty="0" err="1"/>
              <a:t>Moshary</a:t>
            </a:r>
            <a:r>
              <a:rPr lang="en-US" sz="2400" dirty="0"/>
              <a:t>, B. Gross</a:t>
            </a:r>
          </a:p>
          <a:p>
            <a:pPr>
              <a:buNone/>
            </a:pPr>
            <a:r>
              <a:rPr lang="en-US" sz="2400" dirty="0"/>
              <a:t>     </a:t>
            </a:r>
            <a:r>
              <a:rPr lang="en-US" sz="2400" dirty="0" err="1"/>
              <a:t>Postdocs</a:t>
            </a:r>
            <a:r>
              <a:rPr lang="en-US" sz="2400" b="1" dirty="0"/>
              <a:t>: </a:t>
            </a:r>
            <a:r>
              <a:rPr lang="en-US" sz="2400" dirty="0"/>
              <a:t>I. </a:t>
            </a:r>
            <a:r>
              <a:rPr lang="en-US" sz="2400" dirty="0" err="1"/>
              <a:t>Ioannou</a:t>
            </a:r>
            <a:r>
              <a:rPr lang="en-US" sz="2400" dirty="0"/>
              <a:t>, S. </a:t>
            </a:r>
            <a:r>
              <a:rPr lang="en-US" sz="2400" dirty="0" err="1"/>
              <a:t>Hlaing</a:t>
            </a:r>
            <a:r>
              <a:rPr lang="en-US" sz="2400" dirty="0"/>
              <a:t>, S. </a:t>
            </a:r>
            <a:r>
              <a:rPr lang="en-US" sz="2400" dirty="0" err="1"/>
              <a:t>Tiwari</a:t>
            </a:r>
            <a:r>
              <a:rPr lang="en-US" sz="2400" dirty="0"/>
              <a:t>, Y. </a:t>
            </a:r>
            <a:r>
              <a:rPr lang="en-US" sz="2400" dirty="0" err="1"/>
              <a:t>Gu</a:t>
            </a:r>
            <a:endParaRPr lang="en-US" sz="2400" dirty="0"/>
          </a:p>
          <a:p>
            <a:pPr>
              <a:buNone/>
            </a:pPr>
            <a:r>
              <a:rPr lang="en-US" sz="2400" dirty="0"/>
              <a:t>     </a:t>
            </a:r>
            <a:r>
              <a:rPr lang="en-US" sz="2400" b="1" dirty="0"/>
              <a:t>Civil Engineering: </a:t>
            </a:r>
            <a:r>
              <a:rPr lang="en-US" sz="2400" dirty="0"/>
              <a:t>Professor:</a:t>
            </a:r>
            <a:r>
              <a:rPr lang="en-US" sz="2400" b="1" dirty="0"/>
              <a:t> </a:t>
            </a:r>
            <a:r>
              <a:rPr lang="en-US" sz="2400" dirty="0"/>
              <a:t>H. Tang</a:t>
            </a:r>
          </a:p>
          <a:p>
            <a:pPr>
              <a:buNone/>
            </a:pPr>
            <a:r>
              <a:rPr lang="en-US" sz="2400" dirty="0"/>
              <a:t>     </a:t>
            </a:r>
            <a:r>
              <a:rPr lang="en-US" sz="2400" b="1" dirty="0"/>
              <a:t>Computer Science: </a:t>
            </a:r>
            <a:r>
              <a:rPr lang="en-US" sz="2400" dirty="0"/>
              <a:t>Professors:</a:t>
            </a:r>
            <a:r>
              <a:rPr lang="en-US" sz="2400" b="1" dirty="0"/>
              <a:t> </a:t>
            </a:r>
            <a:r>
              <a:rPr lang="en-US" sz="2400" dirty="0"/>
              <a:t>I. </a:t>
            </a:r>
            <a:r>
              <a:rPr lang="en-US" sz="2400" dirty="0" err="1"/>
              <a:t>Gladkova</a:t>
            </a:r>
            <a:r>
              <a:rPr lang="en-US" sz="2400" dirty="0"/>
              <a:t>, M. </a:t>
            </a:r>
            <a:r>
              <a:rPr lang="en-US" sz="2400" dirty="0" err="1"/>
              <a:t>Grossberg</a:t>
            </a:r>
            <a:endParaRPr lang="en-US" sz="2400" dirty="0"/>
          </a:p>
          <a:p>
            <a:pPr>
              <a:spcBef>
                <a:spcPct val="0"/>
              </a:spcBef>
              <a:buNone/>
            </a:pPr>
            <a:r>
              <a:rPr lang="en-US" sz="2400" dirty="0">
                <a:solidFill>
                  <a:schemeClr val="accent2"/>
                </a:solidFill>
                <a:effectLst>
                  <a:outerShdw blurRad="38100" dist="38100" dir="2700000" algn="tl">
                    <a:srgbClr val="000000">
                      <a:alpha val="43137"/>
                    </a:srgbClr>
                  </a:outerShdw>
                </a:effectLst>
                <a:latin typeface="+mj-lt"/>
                <a:ea typeface="+mj-ea"/>
                <a:cs typeface="+mj-cs"/>
              </a:rPr>
              <a:t>UPRM</a:t>
            </a:r>
          </a:p>
          <a:p>
            <a:pPr>
              <a:spcBef>
                <a:spcPct val="0"/>
              </a:spcBef>
              <a:buNone/>
            </a:pPr>
            <a:r>
              <a:rPr lang="en-US" sz="2400" dirty="0">
                <a:solidFill>
                  <a:schemeClr val="accent2"/>
                </a:solidFill>
                <a:effectLst>
                  <a:outerShdw blurRad="38100" dist="38100" dir="2700000" algn="tl">
                    <a:srgbClr val="000000">
                      <a:alpha val="43137"/>
                    </a:srgbClr>
                  </a:outerShdw>
                </a:effectLst>
                <a:latin typeface="+mj-lt"/>
                <a:ea typeface="+mj-ea"/>
                <a:cs typeface="+mj-cs"/>
              </a:rPr>
              <a:t>     Department of Marine Sciences, Bio-Optical Oceanography Laboratory: Professor: R. Armstrong</a:t>
            </a:r>
          </a:p>
          <a:p>
            <a:pPr>
              <a:buNone/>
            </a:pPr>
            <a:r>
              <a:rPr lang="en-US" sz="2400" dirty="0"/>
              <a:t> </a:t>
            </a:r>
            <a:r>
              <a:rPr lang="en-US" sz="2400" b="1" dirty="0"/>
              <a:t>CCNY and UPRM students:    </a:t>
            </a:r>
          </a:p>
          <a:p>
            <a:pPr>
              <a:spcBef>
                <a:spcPts val="0"/>
              </a:spcBef>
              <a:buNone/>
            </a:pPr>
            <a:r>
              <a:rPr lang="en-US" sz="2400" b="1" dirty="0">
                <a:solidFill>
                  <a:srgbClr val="FF0000"/>
                </a:solidFill>
              </a:rPr>
              <a:t>     Grad Students: </a:t>
            </a:r>
            <a:r>
              <a:rPr lang="en-US" sz="2400" dirty="0">
                <a:solidFill>
                  <a:srgbClr val="FF0000"/>
                </a:solidFill>
              </a:rPr>
              <a:t>A. Ibrahim, C. Carrizo, A. El-</a:t>
            </a:r>
            <a:r>
              <a:rPr lang="en-US" sz="2400" dirty="0" err="1">
                <a:solidFill>
                  <a:srgbClr val="FF0000"/>
                </a:solidFill>
              </a:rPr>
              <a:t>Habashi</a:t>
            </a:r>
            <a:r>
              <a:rPr lang="en-US" sz="2400" dirty="0">
                <a:solidFill>
                  <a:srgbClr val="FF0000"/>
                </a:solidFill>
              </a:rPr>
              <a:t>, R. Foster, D. </a:t>
            </a:r>
            <a:r>
              <a:rPr lang="en-US" sz="2400" dirty="0" err="1">
                <a:solidFill>
                  <a:srgbClr val="FF0000"/>
                </a:solidFill>
              </a:rPr>
              <a:t>Lado</a:t>
            </a:r>
            <a:r>
              <a:rPr lang="en-US" sz="2400" dirty="0">
                <a:solidFill>
                  <a:srgbClr val="FF0000"/>
                </a:solidFill>
              </a:rPr>
              <a:t>, K. </a:t>
            </a:r>
            <a:r>
              <a:rPr lang="en-US" sz="2400" dirty="0" err="1">
                <a:solidFill>
                  <a:srgbClr val="FF0000"/>
                </a:solidFill>
              </a:rPr>
              <a:t>Qu</a:t>
            </a:r>
            <a:r>
              <a:rPr lang="en-US" sz="2400" dirty="0">
                <a:solidFill>
                  <a:srgbClr val="FF0000"/>
                </a:solidFill>
              </a:rPr>
              <a:t>, H. Li, S. Kraatz, F. </a:t>
            </a:r>
            <a:r>
              <a:rPr lang="en-US" sz="2400" dirty="0" err="1">
                <a:solidFill>
                  <a:srgbClr val="FF0000"/>
                </a:solidFill>
              </a:rPr>
              <a:t>Shahriar</a:t>
            </a:r>
            <a:r>
              <a:rPr lang="en-US" sz="2400" dirty="0">
                <a:solidFill>
                  <a:srgbClr val="FF0000"/>
                </a:solidFill>
              </a:rPr>
              <a:t> (CCNY) , N. </a:t>
            </a:r>
            <a:r>
              <a:rPr lang="en-US" sz="2400" dirty="0" err="1">
                <a:solidFill>
                  <a:srgbClr val="FF0000"/>
                </a:solidFill>
              </a:rPr>
              <a:t>Hernández</a:t>
            </a:r>
            <a:r>
              <a:rPr lang="en-US" sz="2400" dirty="0">
                <a:solidFill>
                  <a:srgbClr val="FF0000"/>
                </a:solidFill>
              </a:rPr>
              <a:t> (UPRM)</a:t>
            </a:r>
          </a:p>
          <a:p>
            <a:pPr marL="0" indent="0">
              <a:spcBef>
                <a:spcPts val="0"/>
              </a:spcBef>
              <a:buNone/>
            </a:pPr>
            <a:r>
              <a:rPr lang="en-US" sz="2400" b="1" dirty="0">
                <a:solidFill>
                  <a:srgbClr val="FF0000"/>
                </a:solidFill>
              </a:rPr>
              <a:t>     Undergrad Students</a:t>
            </a:r>
            <a:r>
              <a:rPr lang="en-US" sz="2400" b="1" dirty="0" smtClean="0">
                <a:solidFill>
                  <a:srgbClr val="FF0000"/>
                </a:solidFill>
              </a:rPr>
              <a:t>:</a:t>
            </a:r>
            <a:r>
              <a:rPr lang="en-US" sz="2400" dirty="0" smtClean="0">
                <a:solidFill>
                  <a:srgbClr val="FF0000"/>
                </a:solidFill>
              </a:rPr>
              <a:t>, </a:t>
            </a:r>
            <a:r>
              <a:rPr lang="en-US" sz="2400" dirty="0">
                <a:solidFill>
                  <a:srgbClr val="FF0000"/>
                </a:solidFill>
              </a:rPr>
              <a:t>K. </a:t>
            </a:r>
            <a:r>
              <a:rPr lang="en-US" sz="2400" dirty="0" err="1">
                <a:solidFill>
                  <a:srgbClr val="FF0000"/>
                </a:solidFill>
              </a:rPr>
              <a:t>Bastani</a:t>
            </a:r>
            <a:r>
              <a:rPr lang="en-US" sz="2400" dirty="0">
                <a:solidFill>
                  <a:srgbClr val="FF0000"/>
                </a:solidFill>
              </a:rPr>
              <a:t>, R. </a:t>
            </a:r>
            <a:r>
              <a:rPr lang="en-US" sz="2400" dirty="0" err="1">
                <a:solidFill>
                  <a:srgbClr val="FF0000"/>
                </a:solidFill>
              </a:rPr>
              <a:t>Hussain</a:t>
            </a:r>
            <a:r>
              <a:rPr lang="en-US" sz="2400" dirty="0">
                <a:solidFill>
                  <a:srgbClr val="FF0000"/>
                </a:solidFill>
              </a:rPr>
              <a:t> (CCNY)</a:t>
            </a:r>
          </a:p>
          <a:p>
            <a:endParaRPr lang="en-US" sz="2400" dirty="0"/>
          </a:p>
          <a:p>
            <a:pPr>
              <a:buNone/>
            </a:pPr>
            <a:endParaRPr lang="en-US" sz="2400" dirty="0"/>
          </a:p>
        </p:txBody>
      </p:sp>
    </p:spTree>
    <p:extLst>
      <p:ext uri="{BB962C8B-B14F-4D97-AF65-F5344CB8AC3E}">
        <p14:creationId xmlns:p14="http://schemas.microsoft.com/office/powerpoint/2010/main" val="26853775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1625600" y="1752600"/>
            <a:ext cx="8940800" cy="3352800"/>
            <a:chOff x="1143000" y="1752600"/>
            <a:chExt cx="6705600" cy="3352800"/>
          </a:xfrm>
        </p:grpSpPr>
        <p:grpSp>
          <p:nvGrpSpPr>
            <p:cNvPr id="3" name="Group 24"/>
            <p:cNvGrpSpPr/>
            <p:nvPr/>
          </p:nvGrpSpPr>
          <p:grpSpPr>
            <a:xfrm>
              <a:off x="1143000" y="1752600"/>
              <a:ext cx="6705600" cy="3352800"/>
              <a:chOff x="1524000" y="1752600"/>
              <a:chExt cx="6705600" cy="3352800"/>
            </a:xfrm>
          </p:grpSpPr>
          <p:pic>
            <p:nvPicPr>
              <p:cNvPr id="32770" name="Picture 2" descr="Fig1_p"/>
              <p:cNvPicPr>
                <a:picLocks noChangeAspect="1" noChangeArrowheads="1"/>
              </p:cNvPicPr>
              <p:nvPr/>
            </p:nvPicPr>
            <p:blipFill>
              <a:blip r:embed="rId2" cstate="print"/>
              <a:srcRect/>
              <a:stretch>
                <a:fillRect/>
              </a:stretch>
            </p:blipFill>
            <p:spPr bwMode="auto">
              <a:xfrm>
                <a:off x="1639888" y="1825625"/>
                <a:ext cx="6589712" cy="3279775"/>
              </a:xfrm>
              <a:prstGeom prst="rect">
                <a:avLst/>
              </a:prstGeom>
              <a:noFill/>
              <a:ln w="9525">
                <a:noFill/>
                <a:miter lim="800000"/>
                <a:headEnd/>
                <a:tailEnd/>
              </a:ln>
            </p:spPr>
          </p:pic>
          <p:grpSp>
            <p:nvGrpSpPr>
              <p:cNvPr id="5" name="Group 23"/>
              <p:cNvGrpSpPr/>
              <p:nvPr/>
            </p:nvGrpSpPr>
            <p:grpSpPr>
              <a:xfrm>
                <a:off x="1524000" y="1752600"/>
                <a:ext cx="1143000" cy="990600"/>
                <a:chOff x="152400" y="1714504"/>
                <a:chExt cx="4343400" cy="2914639"/>
              </a:xfrm>
            </p:grpSpPr>
            <p:pic>
              <p:nvPicPr>
                <p:cNvPr id="15" name="Picture 4" descr="IMG_1172"/>
                <p:cNvPicPr>
                  <a:picLocks noChangeAspect="1" noChangeArrowheads="1"/>
                </p:cNvPicPr>
                <p:nvPr/>
              </p:nvPicPr>
              <p:blipFill>
                <a:blip r:embed="rId3" cstate="print"/>
                <a:srcRect/>
                <a:stretch>
                  <a:fillRect/>
                </a:stretch>
              </p:blipFill>
              <p:spPr bwMode="auto">
                <a:xfrm>
                  <a:off x="152400" y="1714504"/>
                  <a:ext cx="4343400" cy="2914639"/>
                </a:xfrm>
                <a:prstGeom prst="rect">
                  <a:avLst/>
                </a:prstGeom>
                <a:noFill/>
                <a:ln w="9525">
                  <a:noFill/>
                  <a:miter lim="800000"/>
                  <a:headEnd/>
                  <a:tailEnd/>
                </a:ln>
              </p:spPr>
            </p:pic>
            <p:sp>
              <p:nvSpPr>
                <p:cNvPr id="23" name="TextBox 22"/>
                <p:cNvSpPr txBox="1"/>
                <p:nvPr/>
              </p:nvSpPr>
              <p:spPr>
                <a:xfrm>
                  <a:off x="1600200" y="2538115"/>
                  <a:ext cx="2344584" cy="996126"/>
                </a:xfrm>
                <a:prstGeom prst="rect">
                  <a:avLst/>
                </a:prstGeom>
                <a:noFill/>
              </p:spPr>
              <p:txBody>
                <a:bodyPr wrap="none" rtlCol="0">
                  <a:spAutoFit/>
                </a:bodyPr>
                <a:lstStyle/>
                <a:p>
                  <a:pPr fontAlgn="auto">
                    <a:spcBef>
                      <a:spcPts val="0"/>
                    </a:spcBef>
                    <a:spcAft>
                      <a:spcPts val="0"/>
                    </a:spcAft>
                  </a:pPr>
                  <a:r>
                    <a:rPr lang="en-US" sz="1600" b="1" dirty="0" smtClean="0">
                      <a:solidFill>
                        <a:srgbClr val="C00000"/>
                      </a:solidFill>
                      <a:latin typeface="Times New Roman" pitchFamily="18" charset="0"/>
                      <a:cs typeface="Times New Roman" pitchFamily="18" charset="0"/>
                    </a:rPr>
                    <a:t>LISCO</a:t>
                  </a:r>
                  <a:endParaRPr lang="en-US" sz="1600" b="1" dirty="0">
                    <a:solidFill>
                      <a:srgbClr val="C00000"/>
                    </a:solidFill>
                    <a:latin typeface="Times New Roman" pitchFamily="18" charset="0"/>
                    <a:cs typeface="Times New Roman" pitchFamily="18" charset="0"/>
                  </a:endParaRPr>
                </a:p>
              </p:txBody>
            </p:sp>
          </p:grpSp>
        </p:grpSp>
        <p:sp>
          <p:nvSpPr>
            <p:cNvPr id="4" name="Oval 3"/>
            <p:cNvSpPr>
              <a:spLocks noChangeAspect="1"/>
            </p:cNvSpPr>
            <p:nvPr/>
          </p:nvSpPr>
          <p:spPr>
            <a:xfrm>
              <a:off x="2990272" y="2807852"/>
              <a:ext cx="97536" cy="9753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4101" name="Text Box 4"/>
          <p:cNvSpPr txBox="1">
            <a:spLocks noChangeArrowheads="1"/>
          </p:cNvSpPr>
          <p:nvPr/>
        </p:nvSpPr>
        <p:spPr bwMode="auto">
          <a:xfrm>
            <a:off x="334434" y="620713"/>
            <a:ext cx="11857567" cy="769441"/>
          </a:xfrm>
          <a:prstGeom prst="rect">
            <a:avLst/>
          </a:prstGeom>
          <a:noFill/>
          <a:ln w="9525">
            <a:noFill/>
            <a:miter lim="800000"/>
            <a:headEnd/>
            <a:tailEnd/>
          </a:ln>
        </p:spPr>
        <p:txBody>
          <a:bodyPr>
            <a:spAutoFit/>
          </a:bodyPr>
          <a:lstStyle/>
          <a:p>
            <a:pPr fontAlgn="auto">
              <a:spcBef>
                <a:spcPct val="50000"/>
              </a:spcBef>
              <a:spcAft>
                <a:spcPts val="0"/>
              </a:spcAft>
            </a:pPr>
            <a:r>
              <a:rPr lang="en-US" sz="2400" b="1" dirty="0">
                <a:solidFill>
                  <a:srgbClr val="0033CC"/>
                </a:solidFill>
                <a:latin typeface="Calibri"/>
              </a:rPr>
              <a:t>AERONET – Ocean Color:   </a:t>
            </a:r>
            <a:r>
              <a:rPr lang="en-US" dirty="0">
                <a:solidFill>
                  <a:srgbClr val="1206AA"/>
                </a:solidFill>
                <a:latin typeface="Times New Roman" pitchFamily="18" charset="0"/>
                <a:cs typeface="Times New Roman" pitchFamily="18" charset="0"/>
              </a:rPr>
              <a:t>is a sub-network  of the Aerosol Robotic Network (AERONET), relying on modified sun-photometers to support ocean color validation activities with highly consistent time-series of </a:t>
            </a:r>
            <a:r>
              <a:rPr lang="en-US" i="1" dirty="0">
                <a:solidFill>
                  <a:srgbClr val="1206AA"/>
                </a:solidFill>
                <a:latin typeface="Times New Roman" pitchFamily="18" charset="0"/>
                <a:cs typeface="Times New Roman" pitchFamily="18" charset="0"/>
              </a:rPr>
              <a:t>L</a:t>
            </a:r>
            <a:r>
              <a:rPr lang="en-US" i="1" baseline="-25000" dirty="0">
                <a:solidFill>
                  <a:srgbClr val="1206AA"/>
                </a:solidFill>
                <a:latin typeface="Times New Roman" pitchFamily="18" charset="0"/>
                <a:cs typeface="Times New Roman" pitchFamily="18" charset="0"/>
              </a:rPr>
              <a:t>WN</a:t>
            </a:r>
            <a:r>
              <a:rPr lang="en-US" dirty="0">
                <a:solidFill>
                  <a:srgbClr val="1206AA"/>
                </a:solidFill>
                <a:latin typeface="Times New Roman" pitchFamily="18" charset="0"/>
                <a:cs typeface="Times New Roman" pitchFamily="18" charset="0"/>
              </a:rPr>
              <a:t>(</a:t>
            </a:r>
            <a:r>
              <a:rPr lang="en-US" dirty="0">
                <a:solidFill>
                  <a:srgbClr val="1206AA"/>
                </a:solidFill>
                <a:latin typeface="Times New Roman" pitchFamily="18" charset="0"/>
                <a:cs typeface="Times New Roman" pitchFamily="18" charset="0"/>
                <a:sym typeface="Symbol" pitchFamily="18" charset="2"/>
              </a:rPr>
              <a:t></a:t>
            </a:r>
            <a:r>
              <a:rPr lang="en-US" dirty="0">
                <a:solidFill>
                  <a:srgbClr val="1206AA"/>
                </a:solidFill>
                <a:latin typeface="Times New Roman" pitchFamily="18" charset="0"/>
                <a:cs typeface="Times New Roman" pitchFamily="18" charset="0"/>
              </a:rPr>
              <a:t>) and </a:t>
            </a:r>
            <a:r>
              <a:rPr lang="en-US" sz="2000" i="1" dirty="0">
                <a:solidFill>
                  <a:srgbClr val="1206AA"/>
                </a:solidFill>
                <a:latin typeface="Times New Roman" pitchFamily="18" charset="0"/>
                <a:cs typeface="Times New Roman" pitchFamily="18" charset="0"/>
                <a:sym typeface="Symbol" pitchFamily="18" charset="2"/>
              </a:rPr>
              <a:t></a:t>
            </a:r>
            <a:r>
              <a:rPr lang="en-US" baseline="-25000" dirty="0">
                <a:solidFill>
                  <a:srgbClr val="1206AA"/>
                </a:solidFill>
                <a:latin typeface="Times New Roman" pitchFamily="18" charset="0"/>
                <a:cs typeface="Times New Roman" pitchFamily="18" charset="0"/>
                <a:sym typeface="Symbol" pitchFamily="18" charset="2"/>
              </a:rPr>
              <a:t>a</a:t>
            </a:r>
            <a:r>
              <a:rPr lang="en-US" dirty="0">
                <a:solidFill>
                  <a:srgbClr val="1206AA"/>
                </a:solidFill>
                <a:latin typeface="Times New Roman" pitchFamily="18" charset="0"/>
                <a:cs typeface="Times New Roman" pitchFamily="18" charset="0"/>
              </a:rPr>
              <a:t>(</a:t>
            </a:r>
            <a:r>
              <a:rPr lang="en-US" dirty="0">
                <a:solidFill>
                  <a:srgbClr val="1206AA"/>
                </a:solidFill>
                <a:latin typeface="Times New Roman" pitchFamily="18" charset="0"/>
                <a:cs typeface="Times New Roman" pitchFamily="18" charset="0"/>
                <a:sym typeface="Symbol" pitchFamily="18" charset="2"/>
              </a:rPr>
              <a:t></a:t>
            </a:r>
            <a:r>
              <a:rPr lang="en-US" dirty="0">
                <a:solidFill>
                  <a:srgbClr val="1206AA"/>
                </a:solidFill>
                <a:latin typeface="Times New Roman" pitchFamily="18" charset="0"/>
                <a:cs typeface="Times New Roman" pitchFamily="18" charset="0"/>
              </a:rPr>
              <a:t>). </a:t>
            </a:r>
          </a:p>
        </p:txBody>
      </p:sp>
      <p:sp>
        <p:nvSpPr>
          <p:cNvPr id="4103" name="Text Box 8"/>
          <p:cNvSpPr txBox="1">
            <a:spLocks noChangeArrowheads="1"/>
          </p:cNvSpPr>
          <p:nvPr/>
        </p:nvSpPr>
        <p:spPr bwMode="auto">
          <a:xfrm>
            <a:off x="719667" y="6524626"/>
            <a:ext cx="10945284" cy="269875"/>
          </a:xfrm>
          <a:prstGeom prst="rect">
            <a:avLst/>
          </a:prstGeom>
          <a:solidFill>
            <a:schemeClr val="bg1"/>
          </a:solidFill>
          <a:ln w="9525">
            <a:solidFill>
              <a:schemeClr val="tx1"/>
            </a:solidFill>
            <a:miter lim="800000"/>
            <a:headEnd/>
            <a:tailEnd/>
          </a:ln>
        </p:spPr>
        <p:txBody>
          <a:bodyPr>
            <a:spAutoFit/>
          </a:bodyPr>
          <a:lstStyle/>
          <a:p>
            <a:pPr algn="just" fontAlgn="auto">
              <a:spcBef>
                <a:spcPct val="50000"/>
              </a:spcBef>
              <a:spcAft>
                <a:spcPts val="0"/>
              </a:spcAft>
            </a:pPr>
            <a:r>
              <a:rPr lang="en-US" sz="1100" dirty="0" err="1">
                <a:solidFill>
                  <a:prstClr val="black"/>
                </a:solidFill>
                <a:latin typeface="Comic Sans MS" pitchFamily="66" charset="0"/>
              </a:rPr>
              <a:t>G.Zibordi</a:t>
            </a:r>
            <a:r>
              <a:rPr lang="en-US" sz="1100">
                <a:solidFill>
                  <a:prstClr val="black"/>
                </a:solidFill>
                <a:latin typeface="Comic Sans MS" pitchFamily="66" charset="0"/>
              </a:rPr>
              <a:t> et al. A Network for Standardized Ocean Color Validation Measurements. Eos Transactions,  87: 293, 297, 2006.</a:t>
            </a:r>
          </a:p>
        </p:txBody>
      </p:sp>
      <p:sp>
        <p:nvSpPr>
          <p:cNvPr id="4104" name="Text Box 9"/>
          <p:cNvSpPr txBox="1">
            <a:spLocks noChangeArrowheads="1"/>
          </p:cNvSpPr>
          <p:nvPr/>
        </p:nvSpPr>
        <p:spPr bwMode="auto">
          <a:xfrm>
            <a:off x="2743201" y="1"/>
            <a:ext cx="6906684" cy="646331"/>
          </a:xfrm>
          <a:prstGeom prst="rect">
            <a:avLst/>
          </a:prstGeom>
          <a:noFill/>
          <a:ln w="9525" algn="ctr">
            <a:noFill/>
            <a:miter lim="800000"/>
            <a:headEnd/>
            <a:tailEnd/>
          </a:ln>
        </p:spPr>
        <p:txBody>
          <a:bodyPr wrap="square">
            <a:spAutoFit/>
          </a:bodyPr>
          <a:lstStyle/>
          <a:p>
            <a:pPr algn="ctr" fontAlgn="auto">
              <a:spcBef>
                <a:spcPts val="0"/>
              </a:spcBef>
              <a:spcAft>
                <a:spcPts val="0"/>
              </a:spcAft>
            </a:pPr>
            <a:r>
              <a:rPr lang="en-US" sz="3600" b="1" dirty="0">
                <a:solidFill>
                  <a:prstClr val="black"/>
                </a:solidFill>
                <a:latin typeface="Calibri"/>
              </a:rPr>
              <a:t>AERONET-Ocean Color</a:t>
            </a:r>
          </a:p>
        </p:txBody>
      </p:sp>
      <p:sp>
        <p:nvSpPr>
          <p:cNvPr id="32778" name="Text Box 10"/>
          <p:cNvSpPr txBox="1">
            <a:spLocks noChangeArrowheads="1"/>
          </p:cNvSpPr>
          <p:nvPr/>
        </p:nvSpPr>
        <p:spPr bwMode="auto">
          <a:xfrm>
            <a:off x="304801" y="5084763"/>
            <a:ext cx="11582399" cy="1255728"/>
          </a:xfrm>
          <a:prstGeom prst="rect">
            <a:avLst/>
          </a:prstGeom>
          <a:solidFill>
            <a:schemeClr val="bg1"/>
          </a:solidFill>
          <a:ln w="9525">
            <a:noFill/>
            <a:miter lim="800000"/>
            <a:headEnd/>
            <a:tailEnd/>
          </a:ln>
        </p:spPr>
        <p:txBody>
          <a:bodyPr wrap="square">
            <a:spAutoFit/>
          </a:bodyPr>
          <a:lstStyle/>
          <a:p>
            <a:pPr algn="just" fontAlgn="auto">
              <a:lnSpc>
                <a:spcPct val="80000"/>
              </a:lnSpc>
              <a:spcBef>
                <a:spcPct val="50000"/>
              </a:spcBef>
              <a:spcAft>
                <a:spcPts val="0"/>
              </a:spcAft>
              <a:buFontTx/>
              <a:buChar char="•"/>
            </a:pPr>
            <a:r>
              <a:rPr lang="en-US" dirty="0">
                <a:solidFill>
                  <a:srgbClr val="1206AA"/>
                </a:solidFill>
                <a:latin typeface="Times New Roman" pitchFamily="18" charset="0"/>
                <a:cs typeface="Times New Roman" pitchFamily="18" charset="0"/>
              </a:rPr>
              <a:t>Autonomous radiometers operated on fixed platforms in coastal regions;</a:t>
            </a:r>
          </a:p>
          <a:p>
            <a:pPr algn="just" fontAlgn="auto">
              <a:lnSpc>
                <a:spcPct val="80000"/>
              </a:lnSpc>
              <a:spcBef>
                <a:spcPct val="50000"/>
              </a:spcBef>
              <a:spcAft>
                <a:spcPts val="0"/>
              </a:spcAft>
              <a:buFontTx/>
              <a:buChar char="•"/>
            </a:pPr>
            <a:r>
              <a:rPr lang="en-US" dirty="0">
                <a:solidFill>
                  <a:srgbClr val="1206AA"/>
                </a:solidFill>
                <a:latin typeface="Times New Roman" pitchFamily="18" charset="0"/>
                <a:cs typeface="Times New Roman" pitchFamily="18" charset="0"/>
              </a:rPr>
              <a:t>Identical measuring systems and protocols, calibrated using a single reference source and method, and processed with the same code;</a:t>
            </a:r>
          </a:p>
          <a:p>
            <a:pPr algn="just" fontAlgn="auto">
              <a:lnSpc>
                <a:spcPct val="80000"/>
              </a:lnSpc>
              <a:spcBef>
                <a:spcPct val="50000"/>
              </a:spcBef>
              <a:spcAft>
                <a:spcPts val="0"/>
              </a:spcAft>
              <a:buFontTx/>
              <a:buChar char="•"/>
            </a:pPr>
            <a:r>
              <a:rPr lang="en-US" dirty="0">
                <a:solidFill>
                  <a:srgbClr val="1206AA"/>
                </a:solidFill>
                <a:latin typeface="Times New Roman" pitchFamily="18" charset="0"/>
                <a:cs typeface="Times New Roman" pitchFamily="18" charset="0"/>
              </a:rPr>
              <a:t>Standardized products of normalized water-leaving radiance and aerosol optical thickness.</a:t>
            </a:r>
          </a:p>
        </p:txBody>
      </p:sp>
      <p:sp>
        <p:nvSpPr>
          <p:cNvPr id="32779" name="Text Box 11"/>
          <p:cNvSpPr txBox="1">
            <a:spLocks noChangeArrowheads="1"/>
          </p:cNvSpPr>
          <p:nvPr/>
        </p:nvSpPr>
        <p:spPr bwMode="auto">
          <a:xfrm>
            <a:off x="719667" y="4797425"/>
            <a:ext cx="2400300" cy="276999"/>
          </a:xfrm>
          <a:prstGeom prst="rect">
            <a:avLst/>
          </a:prstGeom>
          <a:noFill/>
          <a:ln w="9525" algn="ctr">
            <a:noFill/>
            <a:miter lim="800000"/>
            <a:headEnd/>
            <a:tailEnd/>
          </a:ln>
        </p:spPr>
        <p:txBody>
          <a:bodyPr>
            <a:spAutoFit/>
          </a:bodyPr>
          <a:lstStyle/>
          <a:p>
            <a:pPr fontAlgn="auto">
              <a:lnSpc>
                <a:spcPct val="50000"/>
              </a:lnSpc>
              <a:spcBef>
                <a:spcPct val="50000"/>
              </a:spcBef>
              <a:spcAft>
                <a:spcPts val="0"/>
              </a:spcAft>
            </a:pPr>
            <a:r>
              <a:rPr lang="en-US" sz="2400" b="1" dirty="0">
                <a:solidFill>
                  <a:srgbClr val="08089A"/>
                </a:solidFill>
                <a:latin typeface="Times New Roman" pitchFamily="18" charset="0"/>
                <a:cs typeface="Times New Roman" pitchFamily="18" charset="0"/>
              </a:rPr>
              <a:t>Rationale:</a:t>
            </a:r>
          </a:p>
        </p:txBody>
      </p:sp>
      <p:sp>
        <p:nvSpPr>
          <p:cNvPr id="7" name="TextBox 6"/>
          <p:cNvSpPr txBox="1"/>
          <p:nvPr/>
        </p:nvSpPr>
        <p:spPr>
          <a:xfrm>
            <a:off x="7823202" y="1343988"/>
            <a:ext cx="4368799" cy="1200329"/>
          </a:xfrm>
          <a:prstGeom prst="rect">
            <a:avLst/>
          </a:prstGeom>
          <a:noFill/>
        </p:spPr>
        <p:txBody>
          <a:bodyPr wrap="square" rtlCol="0">
            <a:spAutoFit/>
          </a:bodyPr>
          <a:lstStyle/>
          <a:p>
            <a:pPr fontAlgn="auto">
              <a:spcBef>
                <a:spcPts val="0"/>
              </a:spcBef>
              <a:spcAft>
                <a:spcPts val="0"/>
              </a:spcAft>
            </a:pPr>
            <a:r>
              <a:rPr lang="en-US" sz="2400" b="1" dirty="0" smtClean="0">
                <a:solidFill>
                  <a:srgbClr val="C00000"/>
                </a:solidFill>
                <a:latin typeface="Times New Roman" pitchFamily="18" charset="0"/>
                <a:cs typeface="Times New Roman" pitchFamily="18" charset="0"/>
              </a:rPr>
              <a:t>Data of the LISCO &amp; and WaveCIS sites are used in this study.</a:t>
            </a:r>
            <a:endParaRPr lang="en-US" sz="2400" b="1" dirty="0">
              <a:solidFill>
                <a:srgbClr val="C00000"/>
              </a:solidFill>
              <a:latin typeface="Times New Roman" pitchFamily="18" charset="0"/>
              <a:cs typeface="Times New Roman" pitchFamily="18" charset="0"/>
            </a:endParaRPr>
          </a:p>
        </p:txBody>
      </p:sp>
      <p:cxnSp>
        <p:nvCxnSpPr>
          <p:cNvPr id="8" name="Straight Arrow Connector 7"/>
          <p:cNvCxnSpPr/>
          <p:nvPr/>
        </p:nvCxnSpPr>
        <p:spPr>
          <a:xfrm>
            <a:off x="2946401" y="2286000"/>
            <a:ext cx="1747919" cy="31280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54961" y="2856620"/>
            <a:ext cx="979435" cy="292388"/>
          </a:xfrm>
          <a:prstGeom prst="rect">
            <a:avLst/>
          </a:prstGeom>
          <a:noFill/>
        </p:spPr>
        <p:txBody>
          <a:bodyPr wrap="none" rtlCol="0">
            <a:spAutoFit/>
          </a:bodyPr>
          <a:lstStyle/>
          <a:p>
            <a:pPr fontAlgn="auto">
              <a:spcBef>
                <a:spcPts val="0"/>
              </a:spcBef>
              <a:spcAft>
                <a:spcPts val="0"/>
              </a:spcAft>
            </a:pPr>
            <a:r>
              <a:rPr lang="en-US" sz="1300" b="1" dirty="0" smtClean="0">
                <a:solidFill>
                  <a:srgbClr val="C00000"/>
                </a:solidFill>
                <a:latin typeface="Arial Black" pitchFamily="34" charset="0"/>
                <a:cs typeface="Times New Roman" pitchFamily="18" charset="0"/>
              </a:rPr>
              <a:t>WaveCIS</a:t>
            </a:r>
            <a:endParaRPr lang="en-US" sz="1300" b="1" dirty="0">
              <a:solidFill>
                <a:srgbClr val="C00000"/>
              </a:solidFill>
              <a:latin typeface="Arial Black" pitchFamily="34" charset="0"/>
              <a:cs typeface="Times New Roman" pitchFamily="18" charset="0"/>
            </a:endParaRPr>
          </a:p>
        </p:txBody>
      </p:sp>
      <p:cxnSp>
        <p:nvCxnSpPr>
          <p:cNvPr id="18" name="Straight Arrow Connector 17"/>
          <p:cNvCxnSpPr/>
          <p:nvPr/>
        </p:nvCxnSpPr>
        <p:spPr>
          <a:xfrm flipV="1">
            <a:off x="1443104" y="2856621"/>
            <a:ext cx="2645525" cy="13598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04498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noChangeAspect="1"/>
          </p:cNvGrpSpPr>
          <p:nvPr/>
        </p:nvGrpSpPr>
        <p:grpSpPr bwMode="auto">
          <a:xfrm>
            <a:off x="4942171" y="2297723"/>
            <a:ext cx="5405675" cy="3200400"/>
            <a:chOff x="508000" y="985246"/>
            <a:chExt cx="8128000" cy="5453510"/>
          </a:xfrm>
        </p:grpSpPr>
        <p:pic>
          <p:nvPicPr>
            <p:cNvPr id="34826" name="Picture 4" descr="IMG_1172"/>
            <p:cNvPicPr>
              <a:picLocks noChangeAspect="1" noChangeArrowheads="1"/>
            </p:cNvPicPr>
            <p:nvPr/>
          </p:nvPicPr>
          <p:blipFill>
            <a:blip r:embed="rId3" cstate="print">
              <a:extLst>
                <a:ext uri="{28A0092B-C50C-407E-A947-70E740481C1C}">
                  <a14:useLocalDpi xmlns:a14="http://schemas.microsoft.com/office/drawing/2010/main" val="0"/>
                </a:ext>
              </a:extLst>
            </a:blip>
            <a:srcRect t="10539"/>
            <a:stretch>
              <a:fillRect/>
            </a:stretch>
          </p:blipFill>
          <p:spPr bwMode="auto">
            <a:xfrm>
              <a:off x="508000" y="985246"/>
              <a:ext cx="8128000" cy="545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rot="5400000">
              <a:off x="-268853" y="4000214"/>
              <a:ext cx="4726709" cy="75190"/>
            </a:xfrm>
            <a:prstGeom prst="straightConnector1">
              <a:avLst/>
            </a:prstGeom>
            <a:ln w="28575">
              <a:solidFill>
                <a:schemeClr val="bg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219795" y="1601773"/>
              <a:ext cx="190480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829" name="TextBox 6"/>
            <p:cNvSpPr txBox="1">
              <a:spLocks noChangeArrowheads="1"/>
            </p:cNvSpPr>
            <p:nvPr/>
          </p:nvSpPr>
          <p:spPr bwMode="auto">
            <a:xfrm rot="16200000">
              <a:off x="703789" y="3203270"/>
              <a:ext cx="2480667" cy="6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prstClr val="white"/>
                  </a:solidFill>
                  <a:latin typeface="Calibri" pitchFamily="34" charset="0"/>
                  <a:cs typeface="Arial" charset="0"/>
                </a:rPr>
                <a:t>12 meters</a:t>
              </a:r>
            </a:p>
          </p:txBody>
        </p:sp>
        <p:cxnSp>
          <p:nvCxnSpPr>
            <p:cNvPr id="9" name="Straight Arrow Connector 8"/>
            <p:cNvCxnSpPr/>
            <p:nvPr/>
          </p:nvCxnSpPr>
          <p:spPr>
            <a:xfrm rot="10800000">
              <a:off x="3505560" y="2591727"/>
              <a:ext cx="1067693"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4831" name="TextBox 9"/>
            <p:cNvSpPr txBox="1">
              <a:spLocks noChangeArrowheads="1"/>
            </p:cNvSpPr>
            <p:nvPr/>
          </p:nvSpPr>
          <p:spPr bwMode="auto">
            <a:xfrm>
              <a:off x="4573253" y="2323561"/>
              <a:ext cx="3980343" cy="120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a:solidFill>
                    <a:prstClr val="white"/>
                  </a:solidFill>
                  <a:latin typeface="Calibri" pitchFamily="34" charset="0"/>
                  <a:cs typeface="Arial" charset="0"/>
                </a:rPr>
                <a:t>Retractable Instrument</a:t>
              </a:r>
            </a:p>
            <a:p>
              <a:pPr eaLnBrk="1" hangingPunct="1"/>
              <a:r>
                <a:rPr lang="en-US" sz="2000" b="1">
                  <a:solidFill>
                    <a:prstClr val="white"/>
                  </a:solidFill>
                  <a:latin typeface="Calibri" pitchFamily="34" charset="0"/>
                  <a:cs typeface="Arial" charset="0"/>
                </a:rPr>
                <a:t> Tower</a:t>
              </a:r>
            </a:p>
          </p:txBody>
        </p:sp>
        <p:cxnSp>
          <p:nvCxnSpPr>
            <p:cNvPr id="11" name="Straight Arrow Connector 10"/>
            <p:cNvCxnSpPr/>
            <p:nvPr/>
          </p:nvCxnSpPr>
          <p:spPr>
            <a:xfrm rot="10800000">
              <a:off x="3733636" y="1601773"/>
              <a:ext cx="1067693"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4833" name="TextBox 11"/>
            <p:cNvSpPr txBox="1">
              <a:spLocks noChangeArrowheads="1"/>
            </p:cNvSpPr>
            <p:nvPr/>
          </p:nvSpPr>
          <p:spPr bwMode="auto">
            <a:xfrm>
              <a:off x="4758721" y="1298521"/>
              <a:ext cx="3031656" cy="68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a:solidFill>
                    <a:prstClr val="white"/>
                  </a:solidFill>
                  <a:latin typeface="Calibri" pitchFamily="34" charset="0"/>
                  <a:cs typeface="Arial" charset="0"/>
                </a:rPr>
                <a:t>Instrument Panel</a:t>
              </a:r>
            </a:p>
          </p:txBody>
        </p:sp>
      </p:grpSp>
      <p:sp>
        <p:nvSpPr>
          <p:cNvPr id="16" name="Rectangle 2"/>
          <p:cNvSpPr txBox="1">
            <a:spLocks noChangeArrowheads="1"/>
          </p:cNvSpPr>
          <p:nvPr/>
        </p:nvSpPr>
        <p:spPr bwMode="auto">
          <a:xfrm>
            <a:off x="3352800" y="990600"/>
            <a:ext cx="3352800" cy="762000"/>
          </a:xfrm>
          <a:prstGeom prst="rect">
            <a:avLst/>
          </a:prstGeom>
          <a:noFill/>
          <a:ln w="9525">
            <a:noFill/>
            <a:miter lim="800000"/>
            <a:headEnd/>
            <a:tailEnd/>
          </a:ln>
        </p:spPr>
        <p:txBody>
          <a:bodyPr anchor="ctr"/>
          <a:lstStyle/>
          <a:p>
            <a:pPr>
              <a:defRPr/>
            </a:pPr>
            <a:r>
              <a:rPr lang="en-US" sz="3600" dirty="0">
                <a:solidFill>
                  <a:prstClr val="white"/>
                </a:solidFill>
                <a:latin typeface="Calibri"/>
              </a:rPr>
              <a:t>LISCO Tower</a:t>
            </a:r>
          </a:p>
        </p:txBody>
      </p:sp>
      <p:sp>
        <p:nvSpPr>
          <p:cNvPr id="12" name="Espace réservé du numéro de diapositive 11"/>
          <p:cNvSpPr txBox="1">
            <a:spLocks noGrp="1"/>
          </p:cNvSpPr>
          <p:nvPr/>
        </p:nvSpPr>
        <p:spPr>
          <a:xfrm>
            <a:off x="8077200" y="6356351"/>
            <a:ext cx="2133600" cy="365125"/>
          </a:xfrm>
          <a:prstGeom prst="rect">
            <a:avLst/>
          </a:prstGeom>
          <a:noFill/>
        </p:spPr>
        <p:txBody>
          <a:bodyPr anchor="ctr"/>
          <a:lstStyle/>
          <a:p>
            <a:pPr algn="r">
              <a:defRPr/>
            </a:pPr>
            <a:fld id="{0E92E3CA-69EC-4625-82D4-023B7073D60E}" type="slidenum">
              <a:rPr lang="en-US" sz="1200">
                <a:solidFill>
                  <a:prstClr val="black">
                    <a:tint val="75000"/>
                  </a:prstClr>
                </a:solidFill>
                <a:latin typeface="Calibri"/>
                <a:cs typeface="Arial" charset="0"/>
              </a:rPr>
              <a:pPr algn="r">
                <a:defRPr/>
              </a:pPr>
              <a:t>21</a:t>
            </a:fld>
            <a:endParaRPr lang="en-US" sz="1200">
              <a:solidFill>
                <a:prstClr val="black">
                  <a:tint val="75000"/>
                </a:prstClr>
              </a:solidFill>
              <a:latin typeface="Calibri"/>
              <a:cs typeface="Arial" charset="0"/>
            </a:endParaRPr>
          </a:p>
        </p:txBody>
      </p:sp>
      <p:sp>
        <p:nvSpPr>
          <p:cNvPr id="15" name="Rectangle 14"/>
          <p:cNvSpPr/>
          <p:nvPr/>
        </p:nvSpPr>
        <p:spPr>
          <a:xfrm>
            <a:off x="821127" y="734524"/>
            <a:ext cx="9526719" cy="1126462"/>
          </a:xfrm>
          <a:prstGeom prst="rect">
            <a:avLst/>
          </a:prstGeom>
        </p:spPr>
        <p:txBody>
          <a:bodyPr wrap="square">
            <a:spAutoFit/>
          </a:bodyPr>
          <a:lstStyle/>
          <a:p>
            <a:pPr marL="177800" indent="-177800" algn="ctr">
              <a:lnSpc>
                <a:spcPct val="80000"/>
              </a:lnSpc>
              <a:spcBef>
                <a:spcPct val="50000"/>
              </a:spcBef>
              <a:buClr>
                <a:srgbClr val="EEECE1">
                  <a:lumMod val="75000"/>
                </a:srgbClr>
              </a:buClr>
              <a:buSzPct val="141000"/>
              <a:defRPr/>
            </a:pPr>
            <a:r>
              <a:rPr lang="en-US" sz="2800" b="1" dirty="0">
                <a:solidFill>
                  <a:prstClr val="black"/>
                </a:solidFill>
                <a:latin typeface="Times New Roman" pitchFamily="18" charset="0"/>
                <a:cs typeface="Times New Roman" pitchFamily="18" charset="0"/>
              </a:rPr>
              <a:t>Platform</a:t>
            </a:r>
            <a:r>
              <a:rPr lang="en-US" sz="2800" dirty="0">
                <a:solidFill>
                  <a:prstClr val="black"/>
                </a:solidFill>
                <a:latin typeface="Times New Roman" pitchFamily="18" charset="0"/>
                <a:cs typeface="Times New Roman" pitchFamily="18" charset="0"/>
              </a:rPr>
              <a:t>: Uniquely combines collocated multispectral </a:t>
            </a:r>
            <a:r>
              <a:rPr lang="en-US" sz="2800" b="1" dirty="0">
                <a:solidFill>
                  <a:prstClr val="black"/>
                </a:solidFill>
                <a:latin typeface="Times New Roman" pitchFamily="18" charset="0"/>
                <a:cs typeface="Times New Roman" pitchFamily="18" charset="0"/>
              </a:rPr>
              <a:t>SeaPRISM</a:t>
            </a:r>
            <a:r>
              <a:rPr lang="en-US" sz="2800" dirty="0">
                <a:solidFill>
                  <a:prstClr val="black"/>
                </a:solidFill>
                <a:latin typeface="Times New Roman" pitchFamily="18" charset="0"/>
                <a:cs typeface="Times New Roman" pitchFamily="18" charset="0"/>
              </a:rPr>
              <a:t> </a:t>
            </a:r>
          </a:p>
          <a:p>
            <a:pPr marL="177800" indent="-177800" algn="ctr">
              <a:lnSpc>
                <a:spcPct val="80000"/>
              </a:lnSpc>
              <a:buClr>
                <a:srgbClr val="EEECE1">
                  <a:lumMod val="75000"/>
                </a:srgbClr>
              </a:buClr>
              <a:buSzPct val="141000"/>
              <a:defRPr/>
            </a:pPr>
            <a:r>
              <a:rPr lang="en-US" sz="2800" dirty="0">
                <a:solidFill>
                  <a:prstClr val="black"/>
                </a:solidFill>
                <a:latin typeface="Times New Roman" pitchFamily="18" charset="0"/>
                <a:cs typeface="Times New Roman" pitchFamily="18" charset="0"/>
              </a:rPr>
              <a:t>		with </a:t>
            </a:r>
            <a:r>
              <a:rPr lang="en-US" sz="2800" dirty="0" err="1">
                <a:solidFill>
                  <a:prstClr val="black"/>
                </a:solidFill>
                <a:latin typeface="Times New Roman" pitchFamily="18" charset="0"/>
                <a:cs typeface="Times New Roman" pitchFamily="18" charset="0"/>
              </a:rPr>
              <a:t>hyperspectral</a:t>
            </a:r>
            <a:r>
              <a:rPr lang="en-US" sz="2800" dirty="0">
                <a:solidFill>
                  <a:prstClr val="black"/>
                </a:solidFill>
                <a:latin typeface="Times New Roman" pitchFamily="18" charset="0"/>
                <a:cs typeface="Times New Roman" pitchFamily="18" charset="0"/>
              </a:rPr>
              <a:t> </a:t>
            </a:r>
            <a:r>
              <a:rPr lang="en-US" sz="2800" b="1" dirty="0">
                <a:solidFill>
                  <a:prstClr val="black"/>
                </a:solidFill>
                <a:latin typeface="Times New Roman" pitchFamily="18" charset="0"/>
                <a:cs typeface="Times New Roman" pitchFamily="18" charset="0"/>
              </a:rPr>
              <a:t>HyperSAS</a:t>
            </a:r>
            <a:r>
              <a:rPr lang="en-US" sz="2800" dirty="0">
                <a:solidFill>
                  <a:prstClr val="black"/>
                </a:solidFill>
                <a:latin typeface="Times New Roman" pitchFamily="18" charset="0"/>
                <a:cs typeface="Times New Roman" pitchFamily="18" charset="0"/>
              </a:rPr>
              <a:t> instrumentations </a:t>
            </a:r>
          </a:p>
        </p:txBody>
      </p:sp>
      <p:grpSp>
        <p:nvGrpSpPr>
          <p:cNvPr id="3" name="Group 9"/>
          <p:cNvGrpSpPr>
            <a:grpSpLocks/>
          </p:cNvGrpSpPr>
          <p:nvPr/>
        </p:nvGrpSpPr>
        <p:grpSpPr bwMode="auto">
          <a:xfrm>
            <a:off x="1697796" y="2297723"/>
            <a:ext cx="3048000" cy="3200400"/>
            <a:chOff x="6480" y="7560"/>
            <a:chExt cx="5040" cy="4358"/>
          </a:xfrm>
        </p:grpSpPr>
        <p:pic>
          <p:nvPicPr>
            <p:cNvPr id="3482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0" y="7560"/>
              <a:ext cx="5040" cy="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Oval 11"/>
            <p:cNvSpPr>
              <a:spLocks noChangeArrowheads="1"/>
            </p:cNvSpPr>
            <p:nvPr/>
          </p:nvSpPr>
          <p:spPr bwMode="auto">
            <a:xfrm>
              <a:off x="8820" y="9540"/>
              <a:ext cx="360" cy="180"/>
            </a:xfrm>
            <a:prstGeom prst="ellipse">
              <a:avLst/>
            </a:prstGeom>
            <a:solidFill>
              <a:srgbClr val="FFFFFF">
                <a:alpha val="0"/>
              </a:srgbClr>
            </a:solidFill>
            <a:ln w="25400">
              <a:solidFill>
                <a:srgbClr val="FF0000"/>
              </a:solidFill>
              <a:round/>
              <a:headEnd/>
              <a:tailEnd/>
            </a:ln>
          </p:spPr>
          <p:txBody>
            <a:bodyPr/>
            <a:lstStyle/>
            <a:p>
              <a:endParaRPr lang="en-US">
                <a:solidFill>
                  <a:prstClr val="black"/>
                </a:solidFill>
                <a:latin typeface="Calibri"/>
              </a:endParaRPr>
            </a:p>
          </p:txBody>
        </p:sp>
      </p:grpSp>
    </p:spTree>
    <p:extLst>
      <p:ext uri="{BB962C8B-B14F-4D97-AF65-F5344CB8AC3E}">
        <p14:creationId xmlns:p14="http://schemas.microsoft.com/office/powerpoint/2010/main" val="282946169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0" descr="2010-06-03 11"/>
          <p:cNvPicPr>
            <a:picLocks noChangeAspect="1" noChangeArrowheads="1"/>
          </p:cNvPicPr>
          <p:nvPr/>
        </p:nvPicPr>
        <p:blipFill>
          <a:blip r:embed="rId3" cstate="print">
            <a:extLst>
              <a:ext uri="{28A0092B-C50C-407E-A947-70E740481C1C}">
                <a14:useLocalDpi xmlns:a14="http://schemas.microsoft.com/office/drawing/2010/main" val="0"/>
              </a:ext>
            </a:extLst>
          </a:blip>
          <a:srcRect t="4614" b="15385"/>
          <a:stretch>
            <a:fillRect/>
          </a:stretch>
        </p:blipFill>
        <p:spPr bwMode="auto">
          <a:xfrm>
            <a:off x="6814038" y="969106"/>
            <a:ext cx="3044338" cy="324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numéro de diapositive 6"/>
          <p:cNvSpPr txBox="1">
            <a:spLocks noGrp="1"/>
          </p:cNvSpPr>
          <p:nvPr/>
        </p:nvSpPr>
        <p:spPr>
          <a:xfrm>
            <a:off x="8077200" y="6356351"/>
            <a:ext cx="2133600" cy="365125"/>
          </a:xfrm>
          <a:prstGeom prst="rect">
            <a:avLst/>
          </a:prstGeom>
          <a:noFill/>
        </p:spPr>
        <p:txBody>
          <a:bodyPr anchor="ctr"/>
          <a:lstStyle/>
          <a:p>
            <a:pPr algn="r">
              <a:defRPr/>
            </a:pPr>
            <a:fld id="{EBE2F88B-0BFC-4891-9C46-3203700D477D}" type="slidenum">
              <a:rPr lang="en-US" sz="1200">
                <a:solidFill>
                  <a:prstClr val="black">
                    <a:tint val="75000"/>
                  </a:prstClr>
                </a:solidFill>
                <a:latin typeface="Calibri"/>
                <a:cs typeface="Arial" charset="0"/>
              </a:rPr>
              <a:pPr algn="r">
                <a:defRPr/>
              </a:pPr>
              <a:t>22</a:t>
            </a:fld>
            <a:endParaRPr lang="en-US" sz="1200">
              <a:solidFill>
                <a:prstClr val="black">
                  <a:tint val="75000"/>
                </a:prstClr>
              </a:solidFill>
              <a:latin typeface="Calibri"/>
              <a:cs typeface="Arial" charset="0"/>
            </a:endParaRPr>
          </a:p>
        </p:txBody>
      </p:sp>
      <p:sp>
        <p:nvSpPr>
          <p:cNvPr id="13314" name="Rectangle 2"/>
          <p:cNvSpPr>
            <a:spLocks noGrp="1" noChangeArrowheads="1"/>
          </p:cNvSpPr>
          <p:nvPr>
            <p:ph type="title" idx="4294967295"/>
          </p:nvPr>
        </p:nvSpPr>
        <p:spPr>
          <a:xfrm>
            <a:off x="1981200" y="536088"/>
            <a:ext cx="3200400" cy="533400"/>
          </a:xfrm>
          <a:prstGeom prst="rect">
            <a:avLst/>
          </a:prstGeom>
        </p:spPr>
        <p:txBody>
          <a:bodyPr>
            <a:normAutofit/>
          </a:bodyPr>
          <a:lstStyle/>
          <a:p>
            <a:pPr>
              <a:defRPr/>
            </a:pPr>
            <a:r>
              <a:rPr lang="en-US" sz="2400" b="1" u="sng" dirty="0">
                <a:effectLst>
                  <a:outerShdw blurRad="38100" dist="38100" dir="2700000" algn="tl">
                    <a:srgbClr val="C0C0C0"/>
                  </a:outerShdw>
                </a:effectLst>
                <a:latin typeface="Times New Roman" pitchFamily="18" charset="0"/>
                <a:cs typeface="Times New Roman" pitchFamily="18" charset="0"/>
              </a:rPr>
              <a:t>SeaPRISM instrument</a:t>
            </a:r>
          </a:p>
        </p:txBody>
      </p:sp>
      <p:pic>
        <p:nvPicPr>
          <p:cNvPr id="13316" name="Picture 2"/>
          <p:cNvPicPr>
            <a:picLocks noChangeAspect="1" noChangeArrowheads="1"/>
          </p:cNvPicPr>
          <p:nvPr/>
        </p:nvPicPr>
        <p:blipFill>
          <a:blip r:embed="rId4" cstate="print"/>
          <a:srcRect/>
          <a:stretch>
            <a:fillRect/>
          </a:stretch>
        </p:blipFill>
        <p:spPr bwMode="auto">
          <a:xfrm>
            <a:off x="2133600" y="1063626"/>
            <a:ext cx="2781300" cy="31273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3317" name="Text Box 5"/>
          <p:cNvSpPr txBox="1">
            <a:spLocks noChangeArrowheads="1"/>
          </p:cNvSpPr>
          <p:nvPr/>
        </p:nvSpPr>
        <p:spPr bwMode="auto">
          <a:xfrm>
            <a:off x="1846384" y="4321856"/>
            <a:ext cx="3962400" cy="1354137"/>
          </a:xfrm>
          <a:prstGeom prst="rect">
            <a:avLst/>
          </a:prstGeom>
          <a:noFill/>
          <a:ln w="9525">
            <a:noFill/>
            <a:miter lim="800000"/>
            <a:headEnd/>
            <a:tailEnd/>
          </a:ln>
        </p:spPr>
        <p:txBody>
          <a:bodyPr>
            <a:spAutoFit/>
          </a:bodyPr>
          <a:lstStyle/>
          <a:p>
            <a:pPr marL="177800" indent="-177800">
              <a:spcAft>
                <a:spcPts val="600"/>
              </a:spcAft>
              <a:buClr>
                <a:srgbClr val="EEECE1">
                  <a:lumMod val="75000"/>
                </a:srgbClr>
              </a:buClr>
              <a:buSzPct val="145000"/>
              <a:buFont typeface="Wingdings" pitchFamily="2" charset="2"/>
              <a:buChar char="§"/>
              <a:defRPr/>
            </a:pPr>
            <a:r>
              <a:rPr lang="en-US" dirty="0">
                <a:solidFill>
                  <a:prstClr val="black"/>
                </a:solidFill>
                <a:latin typeface="Times New Roman" pitchFamily="18" charset="0"/>
                <a:ea typeface="ＭＳ Ｐゴシック" pitchFamily="34" charset="-128"/>
                <a:cs typeface="Times New Roman" pitchFamily="18" charset="0"/>
              </a:rPr>
              <a:t>Sea Radiance</a:t>
            </a:r>
          </a:p>
          <a:p>
            <a:pPr marL="177800" indent="-177800">
              <a:spcAft>
                <a:spcPts val="600"/>
              </a:spcAft>
              <a:buClr>
                <a:srgbClr val="EEECE1">
                  <a:lumMod val="75000"/>
                </a:srgbClr>
              </a:buClr>
              <a:buSzPct val="145000"/>
              <a:buFont typeface="Wingdings" pitchFamily="2" charset="2"/>
              <a:buChar char="§"/>
              <a:defRPr/>
            </a:pPr>
            <a:r>
              <a:rPr lang="en-US" dirty="0">
                <a:solidFill>
                  <a:prstClr val="black"/>
                </a:solidFill>
                <a:latin typeface="Times New Roman" pitchFamily="18" charset="0"/>
                <a:ea typeface="ＭＳ Ｐゴシック" pitchFamily="34" charset="-128"/>
                <a:cs typeface="Times New Roman" pitchFamily="18" charset="0"/>
              </a:rPr>
              <a:t>Direct Sun Radiance and Sky Radiance</a:t>
            </a:r>
          </a:p>
          <a:p>
            <a:pPr marL="177800" indent="-177800">
              <a:spcAft>
                <a:spcPts val="600"/>
              </a:spcAft>
              <a:buClr>
                <a:srgbClr val="EEECE1">
                  <a:lumMod val="75000"/>
                </a:srgbClr>
              </a:buClr>
              <a:buSzPct val="145000"/>
              <a:buFont typeface="Wingdings" pitchFamily="2" charset="2"/>
              <a:buChar char="§"/>
              <a:defRPr/>
            </a:pPr>
            <a:r>
              <a:rPr lang="en-US" dirty="0">
                <a:solidFill>
                  <a:prstClr val="black"/>
                </a:solidFill>
                <a:latin typeface="Times New Roman" pitchFamily="18" charset="0"/>
                <a:ea typeface="ＭＳ Ｐゴシック" pitchFamily="34" charset="-128"/>
                <a:cs typeface="Times New Roman" pitchFamily="18" charset="0"/>
              </a:rPr>
              <a:t> Bands: 413, 443, 490, 551, 668, 870 and 1018 nm</a:t>
            </a:r>
          </a:p>
        </p:txBody>
      </p:sp>
      <p:sp>
        <p:nvSpPr>
          <p:cNvPr id="13318" name="Text Box 5"/>
          <p:cNvSpPr txBox="1">
            <a:spLocks noChangeArrowheads="1"/>
          </p:cNvSpPr>
          <p:nvPr/>
        </p:nvSpPr>
        <p:spPr bwMode="auto">
          <a:xfrm>
            <a:off x="6658707" y="4244832"/>
            <a:ext cx="4800600" cy="1431161"/>
          </a:xfrm>
          <a:prstGeom prst="rect">
            <a:avLst/>
          </a:prstGeom>
          <a:noFill/>
          <a:ln w="9525">
            <a:noFill/>
            <a:miter lim="800000"/>
            <a:headEnd/>
            <a:tailEnd/>
          </a:ln>
        </p:spPr>
        <p:txBody>
          <a:bodyPr>
            <a:spAutoFit/>
          </a:bodyPr>
          <a:lstStyle/>
          <a:p>
            <a:pPr marL="177800" indent="-177800">
              <a:spcAft>
                <a:spcPts val="600"/>
              </a:spcAft>
              <a:buClr>
                <a:srgbClr val="EEECE1">
                  <a:lumMod val="75000"/>
                </a:srgbClr>
              </a:buClr>
              <a:buSzPct val="144000"/>
              <a:buFont typeface="Wingdings" pitchFamily="2" charset="2"/>
              <a:buChar char="§"/>
              <a:defRPr/>
            </a:pPr>
            <a:r>
              <a:rPr lang="en-US" dirty="0">
                <a:solidFill>
                  <a:prstClr val="black"/>
                </a:solidFill>
                <a:latin typeface="Times New Roman" pitchFamily="18" charset="0"/>
                <a:ea typeface="ＭＳ Ｐゴシック" pitchFamily="34" charset="-128"/>
                <a:cs typeface="Times New Roman" pitchFamily="18" charset="0"/>
              </a:rPr>
              <a:t>Sea Radiance, Sky Radiance</a:t>
            </a:r>
          </a:p>
          <a:p>
            <a:pPr marL="177800" indent="-177800">
              <a:spcAft>
                <a:spcPts val="600"/>
              </a:spcAft>
              <a:buClr>
                <a:srgbClr val="EEECE1">
                  <a:lumMod val="75000"/>
                </a:srgbClr>
              </a:buClr>
              <a:buSzPct val="144000"/>
              <a:buFont typeface="Wingdings" pitchFamily="2" charset="2"/>
              <a:buChar char="§"/>
              <a:defRPr/>
            </a:pPr>
            <a:r>
              <a:rPr lang="en-US" dirty="0">
                <a:solidFill>
                  <a:prstClr val="black"/>
                </a:solidFill>
                <a:latin typeface="Times New Roman" pitchFamily="18" charset="0"/>
                <a:ea typeface="ＭＳ Ｐゴシック" pitchFamily="34" charset="-128"/>
                <a:cs typeface="Times New Roman" pitchFamily="18" charset="0"/>
              </a:rPr>
              <a:t>Downwelling Irradiance</a:t>
            </a:r>
          </a:p>
          <a:p>
            <a:pPr marL="177800" indent="-177800">
              <a:spcAft>
                <a:spcPts val="600"/>
              </a:spcAft>
              <a:buClr>
                <a:srgbClr val="EEECE1">
                  <a:lumMod val="75000"/>
                </a:srgbClr>
              </a:buClr>
              <a:buSzPct val="144000"/>
              <a:buFont typeface="Wingdings" pitchFamily="2" charset="2"/>
              <a:buChar char="§"/>
              <a:defRPr/>
            </a:pPr>
            <a:r>
              <a:rPr lang="en-US" dirty="0">
                <a:solidFill>
                  <a:prstClr val="black"/>
                </a:solidFill>
                <a:latin typeface="Times New Roman" pitchFamily="18" charset="0"/>
                <a:ea typeface="ＭＳ Ｐゴシック" pitchFamily="34" charset="-128"/>
                <a:cs typeface="Times New Roman" pitchFamily="18" charset="0"/>
              </a:rPr>
              <a:t> Linear Polarization measurements</a:t>
            </a:r>
          </a:p>
          <a:p>
            <a:pPr marL="177800" indent="-177800">
              <a:spcAft>
                <a:spcPts val="600"/>
              </a:spcAft>
              <a:buClr>
                <a:srgbClr val="EEECE1">
                  <a:lumMod val="75000"/>
                </a:srgbClr>
              </a:buClr>
              <a:buSzPct val="144000"/>
              <a:buFont typeface="Wingdings" pitchFamily="2" charset="2"/>
              <a:buChar char="§"/>
              <a:defRPr/>
            </a:pPr>
            <a:r>
              <a:rPr lang="en-US" dirty="0">
                <a:solidFill>
                  <a:prstClr val="black"/>
                </a:solidFill>
                <a:latin typeface="Times New Roman" pitchFamily="18" charset="0"/>
                <a:ea typeface="ＭＳ Ｐゴシック" pitchFamily="34" charset="-128"/>
                <a:cs typeface="Times New Roman" pitchFamily="18" charset="0"/>
              </a:rPr>
              <a:t>Hyperspectral: 180 wavelengths [305,900] nm</a:t>
            </a:r>
          </a:p>
        </p:txBody>
      </p:sp>
      <p:sp>
        <p:nvSpPr>
          <p:cNvPr id="10" name="Rectangle 9"/>
          <p:cNvSpPr/>
          <p:nvPr/>
        </p:nvSpPr>
        <p:spPr>
          <a:xfrm>
            <a:off x="6581776" y="512763"/>
            <a:ext cx="3276600" cy="477837"/>
          </a:xfrm>
          <a:prstGeom prst="rect">
            <a:avLst/>
          </a:prstGeom>
        </p:spPr>
        <p:txBody>
          <a:bodyPr wrap="none">
            <a:spAutoFit/>
          </a:bodyPr>
          <a:lstStyle/>
          <a:p>
            <a:pPr>
              <a:defRPr/>
            </a:pPr>
            <a:r>
              <a:rPr lang="en-US" sz="2400" b="1" u="sng" dirty="0" err="1">
                <a:effectLst>
                  <a:outerShdw blurRad="38100" dist="38100" dir="2700000" algn="tl">
                    <a:srgbClr val="000000">
                      <a:alpha val="43137"/>
                    </a:srgbClr>
                  </a:outerShdw>
                </a:effectLst>
                <a:latin typeface="Times New Roman" pitchFamily="18" charset="0"/>
                <a:ea typeface="ＭＳ Ｐゴシック" pitchFamily="34" charset="-128"/>
                <a:cs typeface="Times New Roman" pitchFamily="18" charset="0"/>
              </a:rPr>
              <a:t>HyperSAS</a:t>
            </a:r>
            <a:r>
              <a:rPr lang="en-US" sz="2400" b="1" u="sng" dirty="0">
                <a:effectLst>
                  <a:outerShdw blurRad="38100" dist="38100" dir="2700000" algn="tl">
                    <a:srgbClr val="000000">
                      <a:alpha val="43137"/>
                    </a:srgbClr>
                  </a:outerShdw>
                </a:effectLst>
                <a:latin typeface="Times New Roman" pitchFamily="18" charset="0"/>
                <a:ea typeface="ＭＳ Ｐゴシック" pitchFamily="34" charset="-128"/>
                <a:cs typeface="Times New Roman" pitchFamily="18" charset="0"/>
              </a:rPr>
              <a:t> Instrument</a:t>
            </a:r>
            <a:endParaRPr lang="en-US"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5849" name="Rectangle 10"/>
          <p:cNvSpPr>
            <a:spLocks noChangeArrowheads="1"/>
          </p:cNvSpPr>
          <p:nvPr/>
        </p:nvSpPr>
        <p:spPr bwMode="auto">
          <a:xfrm>
            <a:off x="2667000" y="6042026"/>
            <a:ext cx="73152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80000"/>
              </a:lnSpc>
              <a:spcBef>
                <a:spcPct val="50000"/>
              </a:spcBef>
            </a:pPr>
            <a:r>
              <a:rPr lang="en-US" b="1" dirty="0">
                <a:solidFill>
                  <a:prstClr val="black"/>
                </a:solidFill>
                <a:latin typeface="Times New Roman" pitchFamily="18" charset="0"/>
                <a:cs typeface="Times New Roman" pitchFamily="18" charset="0"/>
              </a:rPr>
              <a:t>Data acquisition every 30 minutes for high time resolution time series </a:t>
            </a:r>
          </a:p>
        </p:txBody>
      </p:sp>
      <p:sp>
        <p:nvSpPr>
          <p:cNvPr id="35850" name="Rectangle 13"/>
          <p:cNvSpPr>
            <a:spLocks noChangeArrowheads="1"/>
          </p:cNvSpPr>
          <p:nvPr/>
        </p:nvSpPr>
        <p:spPr bwMode="auto">
          <a:xfrm>
            <a:off x="1981200" y="0"/>
            <a:ext cx="868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ctr">
              <a:spcBef>
                <a:spcPts val="1200"/>
              </a:spcBef>
              <a:spcAft>
                <a:spcPts val="1200"/>
              </a:spcAft>
              <a:buClr>
                <a:srgbClr val="A6A6A6"/>
              </a:buClr>
              <a:buSzPct val="136000"/>
            </a:pPr>
            <a:r>
              <a:rPr lang="en-US" sz="3200">
                <a:solidFill>
                  <a:srgbClr val="663300"/>
                </a:solidFill>
                <a:latin typeface="Times New Roman" pitchFamily="18" charset="0"/>
                <a:cs typeface="Times New Roman" pitchFamily="18" charset="0"/>
              </a:rPr>
              <a:t>LISCO Instrumentation</a:t>
            </a:r>
          </a:p>
        </p:txBody>
      </p:sp>
    </p:spTree>
    <p:extLst>
      <p:ext uri="{BB962C8B-B14F-4D97-AF65-F5344CB8AC3E}">
        <p14:creationId xmlns:p14="http://schemas.microsoft.com/office/powerpoint/2010/main" val="135427466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ounded Rectangle 81"/>
          <p:cNvSpPr>
            <a:spLocks noChangeAspect="1"/>
          </p:cNvSpPr>
          <p:nvPr/>
        </p:nvSpPr>
        <p:spPr>
          <a:xfrm>
            <a:off x="6197600" y="3200400"/>
            <a:ext cx="2336800" cy="1066800"/>
          </a:xfrm>
          <a:prstGeom prst="roundRect">
            <a:avLst>
              <a:gd name="adj" fmla="val 41157"/>
            </a:avLst>
          </a:prstGeom>
          <a:solidFill>
            <a:schemeClr val="accent2">
              <a:lumMod val="40000"/>
              <a:lumOff val="60000"/>
              <a:alpha val="75000"/>
            </a:schemeClr>
          </a:solidFill>
          <a:ln w="28575">
            <a:solidFill>
              <a:schemeClr val="tx1">
                <a:lumMod val="95000"/>
                <a:lumOff val="5000"/>
              </a:schemeClr>
            </a:solidFill>
          </a:ln>
          <a:scene3d>
            <a:camera prst="orthographicFront"/>
            <a:lightRig rig="threePt" dir="t">
              <a:rot lat="0" lon="0" rev="1800000"/>
            </a:lightRig>
          </a:scene3d>
          <a:sp3d extrusionH="31750" contourW="19050" prstMaterial="dkEdge">
            <a:bevelT w="152400" h="50800" prst="softRound"/>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nvGrpSpPr>
          <p:cNvPr id="3" name="Group 80"/>
          <p:cNvGrpSpPr>
            <a:grpSpLocks noChangeAspect="1"/>
          </p:cNvGrpSpPr>
          <p:nvPr/>
        </p:nvGrpSpPr>
        <p:grpSpPr bwMode="auto">
          <a:xfrm>
            <a:off x="2438400" y="3505201"/>
            <a:ext cx="4260851" cy="614363"/>
            <a:chOff x="914400" y="1672170"/>
            <a:chExt cx="3805156" cy="613830"/>
          </a:xfrm>
        </p:grpSpPr>
        <p:grpSp>
          <p:nvGrpSpPr>
            <p:cNvPr id="5" name="Group 78"/>
            <p:cNvGrpSpPr>
              <a:grpSpLocks/>
            </p:cNvGrpSpPr>
            <p:nvPr/>
          </p:nvGrpSpPr>
          <p:grpSpPr bwMode="auto">
            <a:xfrm>
              <a:off x="3657600" y="1828800"/>
              <a:ext cx="1061956" cy="228600"/>
              <a:chOff x="2438400" y="1860962"/>
              <a:chExt cx="1061956" cy="228600"/>
            </a:xfrm>
          </p:grpSpPr>
          <p:sp>
            <p:nvSpPr>
              <p:cNvPr id="76" name="Rectangle 75"/>
              <p:cNvSpPr/>
              <p:nvPr/>
            </p:nvSpPr>
            <p:spPr>
              <a:xfrm>
                <a:off x="2602468" y="1861359"/>
                <a:ext cx="897888" cy="228402"/>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8" name="Rectangle 77"/>
              <p:cNvSpPr/>
              <p:nvPr/>
            </p:nvSpPr>
            <p:spPr>
              <a:xfrm>
                <a:off x="2438013" y="1905770"/>
                <a:ext cx="153113" cy="152268"/>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sp>
          <p:nvSpPr>
            <p:cNvPr id="80" name="Isosceles Triangle 79"/>
            <p:cNvSpPr/>
            <p:nvPr/>
          </p:nvSpPr>
          <p:spPr>
            <a:xfrm rot="5400000">
              <a:off x="1998738" y="587831"/>
              <a:ext cx="613830" cy="2782508"/>
            </a:xfrm>
            <a:prstGeom prst="triangle">
              <a:avLst/>
            </a:prstGeom>
            <a:solidFill>
              <a:schemeClr val="tx2">
                <a:lumMod val="40000"/>
                <a:lumOff val="60000"/>
                <a:alpha val="54000"/>
              </a:schemeClr>
            </a:solidFill>
            <a:ln w="9525">
              <a:solidFill>
                <a:schemeClr val="tx2">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sp>
        <p:nvSpPr>
          <p:cNvPr id="37894" name="TextBox 82"/>
          <p:cNvSpPr txBox="1">
            <a:spLocks noChangeAspect="1"/>
          </p:cNvSpPr>
          <p:nvPr/>
        </p:nvSpPr>
        <p:spPr bwMode="auto">
          <a:xfrm>
            <a:off x="6705600" y="3378200"/>
            <a:ext cx="162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en-US" sz="1600" b="1">
                <a:solidFill>
                  <a:srgbClr val="1F497D"/>
                </a:solidFill>
                <a:latin typeface="Times New Roman" pitchFamily="18" charset="0"/>
                <a:cs typeface="Times New Roman" pitchFamily="18" charset="0"/>
              </a:rPr>
              <a:t>Instrument Panel</a:t>
            </a:r>
          </a:p>
        </p:txBody>
      </p:sp>
      <p:grpSp>
        <p:nvGrpSpPr>
          <p:cNvPr id="6" name="Group 179"/>
          <p:cNvGrpSpPr>
            <a:grpSpLocks/>
          </p:cNvGrpSpPr>
          <p:nvPr/>
        </p:nvGrpSpPr>
        <p:grpSpPr bwMode="auto">
          <a:xfrm>
            <a:off x="1930400" y="2201865"/>
            <a:ext cx="6310253" cy="422408"/>
            <a:chOff x="3505200" y="5935913"/>
            <a:chExt cx="4732690" cy="422574"/>
          </a:xfrm>
        </p:grpSpPr>
        <p:grpSp>
          <p:nvGrpSpPr>
            <p:cNvPr id="8" name="Group 93"/>
            <p:cNvGrpSpPr>
              <a:grpSpLocks/>
            </p:cNvGrpSpPr>
            <p:nvPr/>
          </p:nvGrpSpPr>
          <p:grpSpPr bwMode="auto">
            <a:xfrm>
              <a:off x="6146803" y="5935913"/>
              <a:ext cx="2091087" cy="422574"/>
              <a:chOff x="8366483" y="5894958"/>
              <a:chExt cx="2091087" cy="422574"/>
            </a:xfrm>
          </p:grpSpPr>
          <p:grpSp>
            <p:nvGrpSpPr>
              <p:cNvPr id="9" name="Group 89"/>
              <p:cNvGrpSpPr>
                <a:grpSpLocks/>
              </p:cNvGrpSpPr>
              <p:nvPr/>
            </p:nvGrpSpPr>
            <p:grpSpPr bwMode="auto">
              <a:xfrm rot="3802811">
                <a:off x="8643395" y="5618046"/>
                <a:ext cx="382135" cy="935960"/>
                <a:chOff x="7914660" y="516320"/>
                <a:chExt cx="382135" cy="935960"/>
              </a:xfrm>
            </p:grpSpPr>
            <p:sp>
              <p:nvSpPr>
                <p:cNvPr id="87" name="Rectangle 86"/>
                <p:cNvSpPr/>
                <p:nvPr/>
              </p:nvSpPr>
              <p:spPr>
                <a:xfrm rot="17843964">
                  <a:off x="7733232" y="851283"/>
                  <a:ext cx="898525" cy="228600"/>
                </a:xfrm>
                <a:prstGeom prst="rect">
                  <a:avLst/>
                </a:prstGeom>
                <a:solidFill>
                  <a:schemeClr val="bg1">
                    <a:lumMod val="65000"/>
                  </a:schemeClr>
                </a:solidFill>
                <a:ln w="12700">
                  <a:solidFill>
                    <a:schemeClr val="tx1"/>
                  </a:solidFill>
                </a:ln>
                <a:scene3d>
                  <a:camera prst="orthographicFront"/>
                  <a:lightRig rig="threePt" dir="t"/>
                </a:scene3d>
                <a:sp3d>
                  <a:bevelT prst="angle"/>
                  <a:bevelB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8" name="Rectangle 87"/>
                <p:cNvSpPr/>
                <p:nvPr/>
              </p:nvSpPr>
              <p:spPr>
                <a:xfrm rot="17843964">
                  <a:off x="7906722" y="1368143"/>
                  <a:ext cx="92075" cy="76200"/>
                </a:xfrm>
                <a:prstGeom prst="rect">
                  <a:avLst/>
                </a:prstGeom>
                <a:solidFill>
                  <a:schemeClr val="bg1">
                    <a:lumMod val="65000"/>
                  </a:schemeClr>
                </a:solidFill>
                <a:ln w="12700">
                  <a:solidFill>
                    <a:schemeClr val="tx1"/>
                  </a:solidFill>
                </a:ln>
                <a:scene3d>
                  <a:camera prst="orthographicFront"/>
                  <a:lightRig rig="threePt" dir="t"/>
                </a:scene3d>
                <a:sp3d>
                  <a:bevelT prst="angle"/>
                  <a:bevelB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sp>
            <p:nvSpPr>
              <p:cNvPr id="37949" name="TextBox 91"/>
              <p:cNvSpPr txBox="1">
                <a:spLocks noChangeArrowheads="1"/>
              </p:cNvSpPr>
              <p:nvPr/>
            </p:nvSpPr>
            <p:spPr bwMode="auto">
              <a:xfrm>
                <a:off x="9592910" y="5978845"/>
                <a:ext cx="864660" cy="3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en-US" sz="1600" b="1">
                    <a:solidFill>
                      <a:srgbClr val="1F497D"/>
                    </a:solidFill>
                    <a:latin typeface="Times New Roman" pitchFamily="18" charset="0"/>
                    <a:cs typeface="Times New Roman" pitchFamily="18" charset="0"/>
                  </a:rPr>
                  <a:t>SeaPRISM</a:t>
                </a:r>
              </a:p>
            </p:txBody>
          </p:sp>
        </p:grpSp>
        <p:grpSp>
          <p:nvGrpSpPr>
            <p:cNvPr id="11" name="Group 128"/>
            <p:cNvGrpSpPr>
              <a:grpSpLocks/>
            </p:cNvGrpSpPr>
            <p:nvPr/>
          </p:nvGrpSpPr>
          <p:grpSpPr bwMode="auto">
            <a:xfrm>
              <a:off x="3505200" y="6019799"/>
              <a:ext cx="2117471" cy="338687"/>
              <a:chOff x="5796044" y="5867399"/>
              <a:chExt cx="2117471" cy="338687"/>
            </a:xfrm>
          </p:grpSpPr>
          <p:grpSp>
            <p:nvGrpSpPr>
              <p:cNvPr id="12" name="Group 85"/>
              <p:cNvGrpSpPr>
                <a:grpSpLocks/>
              </p:cNvGrpSpPr>
              <p:nvPr/>
            </p:nvGrpSpPr>
            <p:grpSpPr bwMode="auto">
              <a:xfrm>
                <a:off x="5796044" y="5943600"/>
                <a:ext cx="1061956" cy="228600"/>
                <a:chOff x="521915" y="5410200"/>
                <a:chExt cx="1061956" cy="228600"/>
              </a:xfrm>
            </p:grpSpPr>
            <p:sp>
              <p:nvSpPr>
                <p:cNvPr id="132" name="Rectangle 131"/>
                <p:cNvSpPr/>
                <p:nvPr/>
              </p:nvSpPr>
              <p:spPr>
                <a:xfrm>
                  <a:off x="685428" y="5410200"/>
                  <a:ext cx="898525" cy="228600"/>
                </a:xfrm>
                <a:prstGeom prst="rect">
                  <a:avLst/>
                </a:prstGeom>
                <a:solidFill>
                  <a:schemeClr val="tx1"/>
                </a:solidFill>
                <a:ln w="12700">
                  <a:solidFill>
                    <a:schemeClr val="tx1"/>
                  </a:solidFill>
                </a:ln>
                <a:scene3d>
                  <a:camera prst="orthographicFront"/>
                  <a:lightRig rig="threePt" dir="t"/>
                </a:scene3d>
                <a:sp3d>
                  <a:bevelT prst="angle"/>
                  <a:bevelB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3" name="Rectangle 132"/>
                <p:cNvSpPr/>
                <p:nvPr/>
              </p:nvSpPr>
              <p:spPr>
                <a:xfrm>
                  <a:off x="521915" y="5454650"/>
                  <a:ext cx="152400" cy="152400"/>
                </a:xfrm>
                <a:prstGeom prst="rect">
                  <a:avLst/>
                </a:prstGeom>
                <a:solidFill>
                  <a:schemeClr val="tx1"/>
                </a:solidFill>
                <a:ln w="12700">
                  <a:solidFill>
                    <a:schemeClr val="tx1"/>
                  </a:solidFill>
                </a:ln>
                <a:scene3d>
                  <a:camera prst="orthographicFront"/>
                  <a:lightRig rig="threePt" dir="t"/>
                </a:scene3d>
                <a:sp3d>
                  <a:bevelT prst="angle"/>
                  <a:bevelB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sp>
            <p:nvSpPr>
              <p:cNvPr id="37941" name="TextBox 130"/>
              <p:cNvSpPr txBox="1">
                <a:spLocks noChangeArrowheads="1"/>
              </p:cNvSpPr>
              <p:nvPr/>
            </p:nvSpPr>
            <p:spPr bwMode="auto">
              <a:xfrm>
                <a:off x="7074102" y="5867399"/>
                <a:ext cx="839413" cy="3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en-US" sz="1600" b="1">
                    <a:solidFill>
                      <a:srgbClr val="1F497D"/>
                    </a:solidFill>
                    <a:latin typeface="Times New Roman" pitchFamily="18" charset="0"/>
                    <a:cs typeface="Times New Roman" pitchFamily="18" charset="0"/>
                  </a:rPr>
                  <a:t>HyperSAS</a:t>
                </a:r>
              </a:p>
            </p:txBody>
          </p:sp>
        </p:grpSp>
      </p:grpSp>
      <p:sp>
        <p:nvSpPr>
          <p:cNvPr id="37896" name="TextBox 203"/>
          <p:cNvSpPr txBox="1">
            <a:spLocks noChangeAspect="1"/>
          </p:cNvSpPr>
          <p:nvPr/>
        </p:nvSpPr>
        <p:spPr bwMode="auto">
          <a:xfrm>
            <a:off x="1828800" y="1752601"/>
            <a:ext cx="822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en-US" sz="2000" b="1" u="sng">
                <a:solidFill>
                  <a:srgbClr val="C00000"/>
                </a:solidFill>
                <a:latin typeface="Times New Roman" pitchFamily="18" charset="0"/>
                <a:cs typeface="Times New Roman" pitchFamily="18" charset="0"/>
              </a:rPr>
              <a:t>Instrument Set Up Looking Down on Instruments </a:t>
            </a:r>
          </a:p>
        </p:txBody>
      </p:sp>
      <p:sp>
        <p:nvSpPr>
          <p:cNvPr id="205" name="Rounded Rectangle 204"/>
          <p:cNvSpPr>
            <a:spLocks noChangeAspect="1"/>
          </p:cNvSpPr>
          <p:nvPr/>
        </p:nvSpPr>
        <p:spPr>
          <a:xfrm>
            <a:off x="203200" y="1600200"/>
            <a:ext cx="7518400" cy="4419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7898" name="ZoneTexte 130"/>
          <p:cNvSpPr txBox="1">
            <a:spLocks noChangeArrowheads="1"/>
          </p:cNvSpPr>
          <p:nvPr/>
        </p:nvSpPr>
        <p:spPr bwMode="auto">
          <a:xfrm>
            <a:off x="1016000" y="609601"/>
            <a:ext cx="1076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en-US" sz="2400" b="1" u="sng">
                <a:solidFill>
                  <a:prstClr val="black"/>
                </a:solidFill>
                <a:latin typeface="Times New Roman" pitchFamily="18" charset="0"/>
                <a:cs typeface="Times New Roman" pitchFamily="18" charset="0"/>
              </a:rPr>
              <a:t>Technical Differences between HyperSAS and SeaPRISM</a:t>
            </a:r>
          </a:p>
          <a:p>
            <a:pPr algn="ctr" eaLnBrk="1" fontAlgn="auto" hangingPunct="1">
              <a:spcBef>
                <a:spcPts val="0"/>
              </a:spcBef>
              <a:spcAft>
                <a:spcPts val="0"/>
              </a:spcAft>
            </a:pPr>
            <a:r>
              <a:rPr lang="en-US" sz="2400" b="1">
                <a:solidFill>
                  <a:prstClr val="black"/>
                </a:solidFill>
                <a:latin typeface="Times New Roman" pitchFamily="18" charset="0"/>
                <a:cs typeface="Times New Roman" pitchFamily="18" charset="0"/>
              </a:rPr>
              <a:t>Two Geometrical Configurations</a:t>
            </a:r>
          </a:p>
        </p:txBody>
      </p:sp>
      <p:grpSp>
        <p:nvGrpSpPr>
          <p:cNvPr id="13" name="Groupe 138"/>
          <p:cNvGrpSpPr>
            <a:grpSpLocks/>
          </p:cNvGrpSpPr>
          <p:nvPr/>
        </p:nvGrpSpPr>
        <p:grpSpPr bwMode="auto">
          <a:xfrm>
            <a:off x="2641601" y="1062038"/>
            <a:ext cx="7920567" cy="5567362"/>
            <a:chOff x="1905004" y="448502"/>
            <a:chExt cx="6220344" cy="5633340"/>
          </a:xfrm>
        </p:grpSpPr>
        <p:grpSp>
          <p:nvGrpSpPr>
            <p:cNvPr id="14" name="Group 73"/>
            <p:cNvGrpSpPr>
              <a:grpSpLocks/>
            </p:cNvGrpSpPr>
            <p:nvPr/>
          </p:nvGrpSpPr>
          <p:grpSpPr bwMode="auto">
            <a:xfrm rot="-5400000">
              <a:off x="1915822" y="437684"/>
              <a:ext cx="5633340" cy="5654975"/>
              <a:chOff x="1997002" y="-609600"/>
              <a:chExt cx="6004716" cy="5462193"/>
            </a:xfrm>
          </p:grpSpPr>
          <p:grpSp>
            <p:nvGrpSpPr>
              <p:cNvPr id="15" name="Group 37"/>
              <p:cNvGrpSpPr>
                <a:grpSpLocks/>
              </p:cNvGrpSpPr>
              <p:nvPr/>
            </p:nvGrpSpPr>
            <p:grpSpPr bwMode="auto">
              <a:xfrm rot="10800000">
                <a:off x="4038600" y="-609600"/>
                <a:ext cx="3963118" cy="3352800"/>
                <a:chOff x="685082" y="2209800"/>
                <a:chExt cx="3963118" cy="3352800"/>
              </a:xfrm>
            </p:grpSpPr>
            <p:sp>
              <p:nvSpPr>
                <p:cNvPr id="55" name="Isosceles Triangle 54"/>
                <p:cNvSpPr/>
                <p:nvPr/>
              </p:nvSpPr>
              <p:spPr>
                <a:xfrm rot="5400000">
                  <a:off x="1981086" y="918845"/>
                  <a:ext cx="228000" cy="2820007"/>
                </a:xfrm>
                <a:prstGeom prst="triangle">
                  <a:avLst/>
                </a:prstGeom>
                <a:noFill/>
                <a:ln w="9525">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nvGrpSpPr>
                <p:cNvPr id="16" name="Group 35"/>
                <p:cNvGrpSpPr>
                  <a:grpSpLocks/>
                </p:cNvGrpSpPr>
                <p:nvPr/>
              </p:nvGrpSpPr>
              <p:grpSpPr bwMode="auto">
                <a:xfrm>
                  <a:off x="3505199" y="2209800"/>
                  <a:ext cx="1143001" cy="3352800"/>
                  <a:chOff x="3505199" y="2209800"/>
                  <a:chExt cx="1143001" cy="3352800"/>
                </a:xfrm>
              </p:grpSpPr>
              <p:grpSp>
                <p:nvGrpSpPr>
                  <p:cNvPr id="17" name="Group 12"/>
                  <p:cNvGrpSpPr>
                    <a:grpSpLocks/>
                  </p:cNvGrpSpPr>
                  <p:nvPr/>
                </p:nvGrpSpPr>
                <p:grpSpPr bwMode="auto">
                  <a:xfrm>
                    <a:off x="3505199" y="2209800"/>
                    <a:ext cx="990600" cy="2593617"/>
                    <a:chOff x="3505199" y="2209800"/>
                    <a:chExt cx="990600" cy="2593617"/>
                  </a:xfrm>
                </p:grpSpPr>
                <p:cxnSp>
                  <p:nvCxnSpPr>
                    <p:cNvPr id="68" name="Straight Connector 9"/>
                    <p:cNvCxnSpPr/>
                    <p:nvPr/>
                  </p:nvCxnSpPr>
                  <p:spPr>
                    <a:xfrm rot="5400000">
                      <a:off x="3133099" y="3576751"/>
                      <a:ext cx="2437355" cy="15410"/>
                    </a:xfrm>
                    <a:prstGeom prst="line">
                      <a:avLst/>
                    </a:prstGeom>
                    <a:ln w="22225">
                      <a:noFill/>
                      <a:prstDash val="lgDash"/>
                    </a:ln>
                  </p:spPr>
                  <p:style>
                    <a:lnRef idx="1">
                      <a:schemeClr val="accent1"/>
                    </a:lnRef>
                    <a:fillRef idx="0">
                      <a:schemeClr val="accent1"/>
                    </a:fillRef>
                    <a:effectRef idx="0">
                      <a:schemeClr val="accent1"/>
                    </a:effectRef>
                    <a:fontRef idx="minor">
                      <a:schemeClr val="tx1"/>
                    </a:fontRef>
                  </p:style>
                </p:cxnSp>
                <p:grpSp>
                  <p:nvGrpSpPr>
                    <p:cNvPr id="18" name="Group 5"/>
                    <p:cNvGrpSpPr>
                      <a:grpSpLocks/>
                    </p:cNvGrpSpPr>
                    <p:nvPr/>
                  </p:nvGrpSpPr>
                  <p:grpSpPr bwMode="auto">
                    <a:xfrm>
                      <a:off x="3505199" y="2209800"/>
                      <a:ext cx="990600" cy="228600"/>
                      <a:chOff x="3190240" y="1828800"/>
                      <a:chExt cx="924560" cy="228600"/>
                    </a:xfrm>
                  </p:grpSpPr>
                  <p:sp>
                    <p:nvSpPr>
                      <p:cNvPr id="72" name="Rectangle 3"/>
                      <p:cNvSpPr/>
                      <p:nvPr/>
                    </p:nvSpPr>
                    <p:spPr>
                      <a:xfrm>
                        <a:off x="3276432" y="1833848"/>
                        <a:ext cx="838983" cy="228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3" name="Rectangle 4"/>
                      <p:cNvSpPr/>
                      <p:nvPr/>
                    </p:nvSpPr>
                    <p:spPr>
                      <a:xfrm>
                        <a:off x="3190137" y="1941427"/>
                        <a:ext cx="86295" cy="7546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grpSp>
              <p:grpSp>
                <p:nvGrpSpPr>
                  <p:cNvPr id="19" name="Group 34"/>
                  <p:cNvGrpSpPr>
                    <a:grpSpLocks/>
                  </p:cNvGrpSpPr>
                  <p:nvPr/>
                </p:nvGrpSpPr>
                <p:grpSpPr bwMode="auto">
                  <a:xfrm>
                    <a:off x="3962400" y="4876800"/>
                    <a:ext cx="685800" cy="685800"/>
                    <a:chOff x="1219200" y="1143000"/>
                    <a:chExt cx="685800" cy="685800"/>
                  </a:xfrm>
                </p:grpSpPr>
                <p:cxnSp>
                  <p:nvCxnSpPr>
                    <p:cNvPr id="59" name="Straight Connector 58"/>
                    <p:cNvCxnSpPr/>
                    <p:nvPr/>
                  </p:nvCxnSpPr>
                  <p:spPr>
                    <a:xfrm rot="16200000" flipH="1">
                      <a:off x="1295169" y="1253200"/>
                      <a:ext cx="152535" cy="154099"/>
                    </a:xfrm>
                    <a:prstGeom prst="line">
                      <a:avLst/>
                    </a:prstGeom>
                    <a:ln w="12700">
                      <a:no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1676135" y="1634591"/>
                      <a:ext cx="152536" cy="152387"/>
                    </a:xfrm>
                    <a:prstGeom prst="line">
                      <a:avLst/>
                    </a:prstGeom>
                    <a:ln w="12700">
                      <a:noFill/>
                      <a:prstDash val="lgDash"/>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1371436" y="1297334"/>
                      <a:ext cx="381824" cy="382141"/>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62" name="Straight Connector 61"/>
                    <p:cNvCxnSpPr/>
                    <p:nvPr/>
                  </p:nvCxnSpPr>
                  <p:spPr>
                    <a:xfrm>
                      <a:off x="1753260" y="1528546"/>
                      <a:ext cx="152386" cy="0"/>
                    </a:xfrm>
                    <a:prstGeom prst="line">
                      <a:avLst/>
                    </a:prstGeom>
                    <a:ln w="12700">
                      <a:no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219050" y="1528546"/>
                      <a:ext cx="152386" cy="0"/>
                    </a:xfrm>
                    <a:prstGeom prst="line">
                      <a:avLst/>
                    </a:prstGeom>
                    <a:ln w="12700">
                      <a:no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1524605" y="1253179"/>
                      <a:ext cx="152535" cy="0"/>
                    </a:xfrm>
                    <a:prstGeom prst="line">
                      <a:avLst/>
                    </a:prstGeom>
                    <a:ln w="12700">
                      <a:no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1525407" y="1756546"/>
                      <a:ext cx="150930" cy="0"/>
                    </a:xfrm>
                    <a:prstGeom prst="line">
                      <a:avLst/>
                    </a:prstGeom>
                    <a:ln w="12700">
                      <a:no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1753259" y="1329446"/>
                      <a:ext cx="152386" cy="75465"/>
                    </a:xfrm>
                    <a:prstGeom prst="line">
                      <a:avLst/>
                    </a:prstGeom>
                    <a:ln w="12700">
                      <a:no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flipH="1" flipV="1">
                      <a:off x="1296024" y="1634591"/>
                      <a:ext cx="152536" cy="152387"/>
                    </a:xfrm>
                    <a:prstGeom prst="line">
                      <a:avLst/>
                    </a:prstGeom>
                    <a:ln w="12700">
                      <a:noFill/>
                      <a:prstDash val="lgDash"/>
                    </a:ln>
                  </p:spPr>
                  <p:style>
                    <a:lnRef idx="1">
                      <a:schemeClr val="accent1"/>
                    </a:lnRef>
                    <a:fillRef idx="0">
                      <a:schemeClr val="accent1"/>
                    </a:fillRef>
                    <a:effectRef idx="0">
                      <a:schemeClr val="accent1"/>
                    </a:effectRef>
                    <a:fontRef idx="minor">
                      <a:schemeClr val="tx1"/>
                    </a:fontRef>
                  </p:style>
                </p:cxnSp>
              </p:grpSp>
            </p:grpSp>
          </p:grpSp>
          <p:grpSp>
            <p:nvGrpSpPr>
              <p:cNvPr id="20" name="Group 47"/>
              <p:cNvGrpSpPr>
                <a:grpSpLocks/>
              </p:cNvGrpSpPr>
              <p:nvPr/>
            </p:nvGrpSpPr>
            <p:grpSpPr bwMode="auto">
              <a:xfrm>
                <a:off x="1997002" y="2093949"/>
                <a:ext cx="3123322" cy="2758644"/>
                <a:chOff x="2073202" y="1789149"/>
                <a:chExt cx="3123322" cy="2758644"/>
              </a:xfrm>
            </p:grpSpPr>
            <p:grpSp>
              <p:nvGrpSpPr>
                <p:cNvPr id="21" name="Group 37"/>
                <p:cNvGrpSpPr>
                  <a:grpSpLocks/>
                </p:cNvGrpSpPr>
                <p:nvPr/>
              </p:nvGrpSpPr>
              <p:grpSpPr bwMode="auto">
                <a:xfrm>
                  <a:off x="2073202" y="1789149"/>
                  <a:ext cx="3123322" cy="2758644"/>
                  <a:chOff x="2073202" y="1789149"/>
                  <a:chExt cx="3123322" cy="2758644"/>
                </a:xfrm>
              </p:grpSpPr>
              <p:sp>
                <p:nvSpPr>
                  <p:cNvPr id="37" name="Isosceles Triangle 36"/>
                  <p:cNvSpPr/>
                  <p:nvPr/>
                </p:nvSpPr>
                <p:spPr>
                  <a:xfrm rot="5400000">
                    <a:off x="2771496" y="1060690"/>
                    <a:ext cx="533071" cy="1929659"/>
                  </a:xfrm>
                  <a:prstGeom prst="triangle">
                    <a:avLst/>
                  </a:prstGeom>
                  <a:solidFill>
                    <a:schemeClr val="bg1">
                      <a:lumMod val="75000"/>
                      <a:alpha val="54000"/>
                    </a:schemeClr>
                  </a:solidFill>
                  <a:ln w="9525">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nvGrpSpPr>
                  <p:cNvPr id="22" name="Group 12"/>
                  <p:cNvGrpSpPr>
                    <a:grpSpLocks/>
                  </p:cNvGrpSpPr>
                  <p:nvPr/>
                </p:nvGrpSpPr>
                <p:grpSpPr bwMode="auto">
                  <a:xfrm>
                    <a:off x="4003552" y="1933774"/>
                    <a:ext cx="1192972" cy="2614019"/>
                    <a:chOff x="4003551" y="1933773"/>
                    <a:chExt cx="1192973" cy="2614019"/>
                  </a:xfrm>
                </p:grpSpPr>
                <p:cxnSp>
                  <p:nvCxnSpPr>
                    <p:cNvPr id="10" name="Straight Connector 9"/>
                    <p:cNvCxnSpPr/>
                    <p:nvPr/>
                  </p:nvCxnSpPr>
                  <p:spPr>
                    <a:xfrm rot="5400000">
                      <a:off x="3808138" y="3320786"/>
                      <a:ext cx="2438960" cy="15410"/>
                    </a:xfrm>
                    <a:prstGeom prst="line">
                      <a:avLst/>
                    </a:prstGeom>
                    <a:ln w="22225">
                      <a:solidFill>
                        <a:srgbClr val="FFC000"/>
                      </a:solidFill>
                      <a:prstDash val="lgDash"/>
                    </a:ln>
                  </p:spPr>
                  <p:style>
                    <a:lnRef idx="1">
                      <a:schemeClr val="accent1"/>
                    </a:lnRef>
                    <a:fillRef idx="0">
                      <a:schemeClr val="accent1"/>
                    </a:fillRef>
                    <a:effectRef idx="0">
                      <a:schemeClr val="accent1"/>
                    </a:effectRef>
                    <a:fontRef idx="minor">
                      <a:schemeClr val="tx1"/>
                    </a:fontRef>
                  </p:style>
                </p:cxnSp>
                <p:grpSp>
                  <p:nvGrpSpPr>
                    <p:cNvPr id="23" name="Group 7"/>
                    <p:cNvGrpSpPr>
                      <a:grpSpLocks/>
                    </p:cNvGrpSpPr>
                    <p:nvPr/>
                  </p:nvGrpSpPr>
                  <p:grpSpPr bwMode="auto">
                    <a:xfrm>
                      <a:off x="4003551" y="1933773"/>
                      <a:ext cx="1192973" cy="234868"/>
                      <a:chOff x="5026963" y="2086173"/>
                      <a:chExt cx="1113440" cy="234868"/>
                    </a:xfrm>
                  </p:grpSpPr>
                  <p:grpSp>
                    <p:nvGrpSpPr>
                      <p:cNvPr id="24" name="Group 5"/>
                      <p:cNvGrpSpPr>
                        <a:grpSpLocks/>
                      </p:cNvGrpSpPr>
                      <p:nvPr/>
                    </p:nvGrpSpPr>
                    <p:grpSpPr bwMode="auto">
                      <a:xfrm>
                        <a:off x="5026963" y="2086173"/>
                        <a:ext cx="1113440" cy="234868"/>
                        <a:chOff x="3655363" y="1552773"/>
                        <a:chExt cx="1113440" cy="234868"/>
                      </a:xfrm>
                    </p:grpSpPr>
                    <p:sp>
                      <p:nvSpPr>
                        <p:cNvPr id="4" name="Rectangle 3"/>
                        <p:cNvSpPr/>
                        <p:nvPr/>
                      </p:nvSpPr>
                      <p:spPr>
                        <a:xfrm>
                          <a:off x="3741543" y="1552773"/>
                          <a:ext cx="1027260" cy="234868"/>
                        </a:xfrm>
                        <a:prstGeom prst="rect">
                          <a:avLst/>
                        </a:prstGeom>
                        <a:solidFill>
                          <a:schemeClr val="bg1">
                            <a:lumMod val="65000"/>
                          </a:schemeClr>
                        </a:solidFill>
                        <a:ln w="12700">
                          <a:solidFill>
                            <a:schemeClr val="tx1"/>
                          </a:solidFill>
                        </a:ln>
                        <a:scene3d>
                          <a:camera prst="orthographicFront"/>
                          <a:lightRig rig="threePt" dir="t"/>
                        </a:scene3d>
                        <a:sp3d>
                          <a:bevelT prst="angle"/>
                          <a:bevelB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Rectangle 4"/>
                        <p:cNvSpPr/>
                        <p:nvPr/>
                      </p:nvSpPr>
                      <p:spPr>
                        <a:xfrm>
                          <a:off x="3655363" y="1619529"/>
                          <a:ext cx="85941" cy="76200"/>
                        </a:xfrm>
                        <a:prstGeom prst="rect">
                          <a:avLst/>
                        </a:prstGeom>
                        <a:solidFill>
                          <a:schemeClr val="bg1">
                            <a:lumMod val="65000"/>
                          </a:schemeClr>
                        </a:solidFill>
                        <a:ln w="12700">
                          <a:solidFill>
                            <a:schemeClr val="tx1"/>
                          </a:solidFill>
                        </a:ln>
                        <a:scene3d>
                          <a:camera prst="orthographicFront"/>
                          <a:lightRig rig="threePt" dir="t"/>
                        </a:scene3d>
                        <a:sp3d>
                          <a:bevelT prst="angle"/>
                          <a:bevelB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sp>
                    <p:nvSpPr>
                      <p:cNvPr id="7" name="Oval 6"/>
                      <p:cNvSpPr>
                        <a:spLocks noChangeAspect="1"/>
                      </p:cNvSpPr>
                      <p:nvPr/>
                    </p:nvSpPr>
                    <p:spPr>
                      <a:xfrm>
                        <a:off x="5978761" y="2152228"/>
                        <a:ext cx="84698" cy="83493"/>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grpSp>
            </p:grpSp>
            <p:grpSp>
              <p:nvGrpSpPr>
                <p:cNvPr id="25" name="Group 46"/>
                <p:cNvGrpSpPr>
                  <a:grpSpLocks/>
                </p:cNvGrpSpPr>
                <p:nvPr/>
              </p:nvGrpSpPr>
              <p:grpSpPr bwMode="auto">
                <a:xfrm>
                  <a:off x="4704431" y="2165002"/>
                  <a:ext cx="325741" cy="258247"/>
                  <a:chOff x="2751332" y="2774602"/>
                  <a:chExt cx="488609" cy="258247"/>
                </a:xfrm>
              </p:grpSpPr>
              <p:cxnSp>
                <p:nvCxnSpPr>
                  <p:cNvPr id="42" name="Straight Connector 41"/>
                  <p:cNvCxnSpPr/>
                  <p:nvPr/>
                </p:nvCxnSpPr>
                <p:spPr>
                  <a:xfrm rot="5400000">
                    <a:off x="2624016" y="2902778"/>
                    <a:ext cx="258508" cy="25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flipH="1" flipV="1">
                    <a:off x="2703188" y="3031710"/>
                    <a:ext cx="487976" cy="16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35" name="Oval 33"/>
            <p:cNvSpPr/>
            <p:nvPr/>
          </p:nvSpPr>
          <p:spPr bwMode="auto">
            <a:xfrm>
              <a:off x="7364012" y="2997721"/>
              <a:ext cx="761336" cy="685896"/>
            </a:xfrm>
            <a:prstGeom prst="star24">
              <a:avLst/>
            </a:prstGeom>
            <a:solidFill>
              <a:srgbClr val="FFFF00"/>
            </a:solid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black"/>
                </a:solidFill>
              </a:endParaRPr>
            </a:p>
          </p:txBody>
        </p:sp>
      </p:grpSp>
    </p:spTree>
    <p:extLst>
      <p:ext uri="{BB962C8B-B14F-4D97-AF65-F5344CB8AC3E}">
        <p14:creationId xmlns:p14="http://schemas.microsoft.com/office/powerpoint/2010/main" val="276831995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10800000">
                                      <p:cBhvr>
                                        <p:cTn id="6" dur="5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45840"/>
            <a:ext cx="10972800" cy="1143000"/>
          </a:xfrm>
        </p:spPr>
        <p:txBody>
          <a:bodyPr>
            <a:normAutofit fontScale="90000"/>
          </a:bodyPr>
          <a:lstStyle/>
          <a:p>
            <a:r>
              <a:rPr lang="en-US" b="1" dirty="0">
                <a:solidFill>
                  <a:srgbClr val="663300"/>
                </a:solidFill>
                <a:latin typeface="Times New Roman" panose="02020603050405020304" pitchFamily="18" charset="0"/>
                <a:cs typeface="Times New Roman" panose="02020603050405020304" pitchFamily="18" charset="0"/>
              </a:rPr>
              <a:t>Deployment of Water Quality Monitor (WQM) at LISCO and field campaign in the area</a:t>
            </a: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31371" y="2420888"/>
            <a:ext cx="5327915" cy="2996952"/>
          </a:xfrm>
          <a:prstGeom prst="rect">
            <a:avLst/>
          </a:prstGeom>
        </p:spPr>
      </p:pic>
      <p:sp>
        <p:nvSpPr>
          <p:cNvPr id="5" name="Rectangle 4"/>
          <p:cNvSpPr/>
          <p:nvPr/>
        </p:nvSpPr>
        <p:spPr>
          <a:xfrm>
            <a:off x="887416" y="5517232"/>
            <a:ext cx="3311869"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Water Quality Monitor (WQM)</a:t>
            </a:r>
            <a:endParaRPr lang="en-US" dirty="0"/>
          </a:p>
        </p:txBody>
      </p:sp>
      <p:sp>
        <p:nvSpPr>
          <p:cNvPr id="6" name="Rectangle 5"/>
          <p:cNvSpPr/>
          <p:nvPr/>
        </p:nvSpPr>
        <p:spPr>
          <a:xfrm>
            <a:off x="5807968" y="2276872"/>
            <a:ext cx="6096000" cy="2616101"/>
          </a:xfrm>
          <a:prstGeom prst="rect">
            <a:avLst/>
          </a:prstGeom>
        </p:spPr>
        <p:txBody>
          <a:bodyPr>
            <a:spAutoFit/>
          </a:bodyPr>
          <a:lstStyle/>
          <a:p>
            <a:pPr marL="285750" indent="-285750" algn="just">
              <a:spcAft>
                <a:spcPts val="1200"/>
              </a:spcAft>
              <a:buFont typeface="Wingdings" panose="05000000000000000000" pitchFamily="2" charset="2"/>
              <a:buChar char="q"/>
            </a:pPr>
            <a:r>
              <a:rPr lang="en-US" dirty="0" smtClean="0"/>
              <a:t>Measure: temperature</a:t>
            </a:r>
            <a:r>
              <a:rPr lang="en-US" dirty="0"/>
              <a:t>, salinity, depth, dissolved oxygen, </a:t>
            </a:r>
            <a:r>
              <a:rPr lang="en-US" dirty="0" smtClean="0"/>
              <a:t>chlorophyll, </a:t>
            </a:r>
            <a:r>
              <a:rPr lang="en-US" dirty="0"/>
              <a:t>turbidity and </a:t>
            </a:r>
            <a:r>
              <a:rPr lang="en-US" dirty="0" smtClean="0"/>
              <a:t>attenuation data.</a:t>
            </a:r>
          </a:p>
          <a:p>
            <a:pPr marL="285750" indent="-285750" algn="just">
              <a:spcAft>
                <a:spcPts val="1200"/>
              </a:spcAft>
              <a:buFont typeface="Wingdings" panose="05000000000000000000" pitchFamily="2" charset="2"/>
              <a:buChar char="q"/>
            </a:pPr>
            <a:r>
              <a:rPr lang="en-US" dirty="0" smtClean="0"/>
              <a:t>Data retrieved from initial one month period deployment prove high quality.</a:t>
            </a:r>
          </a:p>
          <a:p>
            <a:pPr marL="285750" indent="-285750" algn="just">
              <a:spcAft>
                <a:spcPts val="1200"/>
              </a:spcAft>
              <a:buFont typeface="Wingdings" panose="05000000000000000000" pitchFamily="2" charset="2"/>
              <a:buChar char="q"/>
            </a:pPr>
            <a:r>
              <a:rPr lang="en-US" dirty="0" smtClean="0"/>
              <a:t>Added to the LISCO’s comprehensive suite of instruments and will provide high quality IOP data for sensor validation as well as development of new retrieval algorithms and water quality monitoring in Long Island Sound region.</a:t>
            </a:r>
            <a:endParaRPr lang="en-US" dirty="0"/>
          </a:p>
        </p:txBody>
      </p:sp>
    </p:spTree>
    <p:extLst>
      <p:ext uri="{BB962C8B-B14F-4D97-AF65-F5344CB8AC3E}">
        <p14:creationId xmlns:p14="http://schemas.microsoft.com/office/powerpoint/2010/main" val="2472369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66274" name="Picture 2" descr="C:\Users\Alex\Documents\Alex\WQM\WQM photos\P10104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2" y="4266"/>
            <a:ext cx="12184417" cy="685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9596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4738" y="487978"/>
            <a:ext cx="6682154" cy="6016079"/>
          </a:xfrm>
        </p:spPr>
        <p:txBody>
          <a:bodyPr/>
          <a:lstStyle/>
          <a:p>
            <a:pPr marL="0" lvl="1" indent="0">
              <a:buNone/>
            </a:pPr>
            <a:r>
              <a:rPr lang="en-US" sz="3200" b="1" dirty="0"/>
              <a:t>Products: </a:t>
            </a:r>
          </a:p>
          <a:p>
            <a:pPr marL="0" lvl="1" indent="0">
              <a:buNone/>
            </a:pPr>
            <a:r>
              <a:rPr lang="en-US" b="1" dirty="0" smtClean="0">
                <a:solidFill>
                  <a:srgbClr val="0000FF"/>
                </a:solidFill>
              </a:rPr>
              <a:t>Cal/Val</a:t>
            </a:r>
          </a:p>
          <a:p>
            <a:pPr marL="0" lvl="1" indent="0">
              <a:buNone/>
            </a:pPr>
            <a:r>
              <a:rPr lang="en-US" b="1" dirty="0" smtClean="0"/>
              <a:t> </a:t>
            </a:r>
            <a:r>
              <a:rPr lang="en-US" dirty="0" smtClean="0"/>
              <a:t>– LISCO </a:t>
            </a:r>
            <a:r>
              <a:rPr lang="en-US" dirty="0" err="1" smtClean="0"/>
              <a:t>SeaPRISM</a:t>
            </a:r>
            <a:r>
              <a:rPr lang="en-US" dirty="0" smtClean="0"/>
              <a:t> data for NASA AERONET and AERONET Ocean Color Networks - provides  continuous and critical </a:t>
            </a:r>
            <a:r>
              <a:rPr lang="en-US" b="1" dirty="0" smtClean="0">
                <a:solidFill>
                  <a:srgbClr val="0000FF"/>
                </a:solidFill>
              </a:rPr>
              <a:t>DATA</a:t>
            </a:r>
            <a:r>
              <a:rPr lang="en-US" dirty="0" smtClean="0"/>
              <a:t> inputs for match ups and uncertainty analysis used by the NESDIS VIIRS validation team and international community, &amp; for NOAA IDPS processing</a:t>
            </a:r>
          </a:p>
          <a:p>
            <a:pPr marL="0" lvl="1" indent="0">
              <a:buNone/>
            </a:pPr>
            <a:r>
              <a:rPr lang="en-US" b="1" dirty="0" smtClean="0">
                <a:solidFill>
                  <a:srgbClr val="0000FF"/>
                </a:solidFill>
              </a:rPr>
              <a:t>DATA</a:t>
            </a:r>
            <a:r>
              <a:rPr lang="en-US" b="1" dirty="0" smtClean="0"/>
              <a:t> </a:t>
            </a:r>
          </a:p>
          <a:p>
            <a:pPr marL="228600" lvl="1"/>
            <a:r>
              <a:rPr lang="en-US" dirty="0" err="1" smtClean="0"/>
              <a:t>hyperspectral</a:t>
            </a:r>
            <a:r>
              <a:rPr lang="en-US" dirty="0" smtClean="0"/>
              <a:t> - CREST web site,</a:t>
            </a:r>
          </a:p>
          <a:p>
            <a:pPr marL="228600" lvl="1"/>
            <a:r>
              <a:rPr lang="en-US" dirty="0" smtClean="0"/>
              <a:t>multispectral - NASA site.</a:t>
            </a:r>
          </a:p>
          <a:p>
            <a:pPr marL="0" indent="0">
              <a:buNone/>
            </a:pPr>
            <a:endParaRPr lang="en-US" dirty="0"/>
          </a:p>
        </p:txBody>
      </p:sp>
      <p:sp>
        <p:nvSpPr>
          <p:cNvPr id="4" name="Rectangle 3"/>
          <p:cNvSpPr/>
          <p:nvPr/>
        </p:nvSpPr>
        <p:spPr>
          <a:xfrm>
            <a:off x="2094402" y="0"/>
            <a:ext cx="7805737" cy="707886"/>
          </a:xfrm>
          <a:prstGeom prst="rect">
            <a:avLst/>
          </a:prstGeom>
        </p:spPr>
        <p:txBody>
          <a:bodyPr wrap="square">
            <a:spAutoFit/>
          </a:bodyPr>
          <a:lstStyle/>
          <a:p>
            <a:pPr algn="ctr"/>
            <a:r>
              <a:rPr lang="en-US" sz="4000" dirty="0">
                <a:solidFill>
                  <a:srgbClr val="663300"/>
                </a:solidFill>
                <a:latin typeface="+mj-lt"/>
                <a:ea typeface="+mj-ea"/>
                <a:cs typeface="+mj-cs"/>
              </a:rPr>
              <a:t>LISCO/VIIRS</a:t>
            </a:r>
          </a:p>
        </p:txBody>
      </p:sp>
      <p:pic>
        <p:nvPicPr>
          <p:cNvPr id="5642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892" y="1195864"/>
            <a:ext cx="4208754" cy="4186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86345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Vicarious Calibration</a:t>
            </a:r>
            <a:endParaRPr lang="en-US" dirty="0"/>
          </a:p>
        </p:txBody>
      </p:sp>
      <p:sp>
        <p:nvSpPr>
          <p:cNvPr id="3" name="Content Placeholder 2"/>
          <p:cNvSpPr>
            <a:spLocks noGrp="1"/>
          </p:cNvSpPr>
          <p:nvPr>
            <p:ph idx="1"/>
          </p:nvPr>
        </p:nvSpPr>
        <p:spPr>
          <a:xfrm>
            <a:off x="0" y="1268760"/>
            <a:ext cx="12192000" cy="4857403"/>
          </a:xfrm>
        </p:spPr>
        <p:txBody>
          <a:bodyPr>
            <a:normAutofit fontScale="70000" lnSpcReduction="20000"/>
          </a:bodyPr>
          <a:lstStyle/>
          <a:p>
            <a:pPr>
              <a:spcAft>
                <a:spcPts val="1200"/>
              </a:spcAft>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Current and heritage satellite Ocean Color (OC) remote sensing sensors have relied on robust in-orbit radiometric calibration and validation procedures.</a:t>
            </a:r>
          </a:p>
          <a:p>
            <a:pPr>
              <a:spcAft>
                <a:spcPts val="1200"/>
              </a:spcAft>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Among those post-launch calibration procedures, the final adjustment made to the sensor’s TOA measurements, based on in-situ surface measurements or climatology model, is known as a vicarious calibration procedure. </a:t>
            </a:r>
          </a:p>
          <a:p>
            <a:pPr>
              <a:spcAft>
                <a:spcPts val="1200"/>
              </a:spcAft>
              <a:buFont typeface="Wingdings" panose="05000000000000000000" pitchFamily="2" charset="2"/>
              <a:buChar char="q"/>
            </a:pPr>
            <a:r>
              <a:rPr lang="en-US" b="1" dirty="0" smtClean="0">
                <a:solidFill>
                  <a:srgbClr val="000099"/>
                </a:solidFill>
                <a:latin typeface="Times New Roman" panose="02020603050405020304" pitchFamily="18" charset="0"/>
                <a:cs typeface="Times New Roman" panose="02020603050405020304" pitchFamily="18" charset="0"/>
              </a:rPr>
              <a:t>There are two basic kinds of vicarious calibration. </a:t>
            </a:r>
          </a:p>
          <a:p>
            <a:pPr>
              <a:spcAft>
                <a:spcPts val="1200"/>
              </a:spcAft>
              <a:buFont typeface="Wingdings" panose="05000000000000000000" pitchFamily="2" charset="2"/>
              <a:buChar char="q"/>
            </a:pPr>
            <a:r>
              <a:rPr lang="en-US" b="1" dirty="0" smtClean="0">
                <a:solidFill>
                  <a:srgbClr val="C00000"/>
                </a:solidFill>
                <a:latin typeface="Times New Roman" panose="02020603050405020304" pitchFamily="18" charset="0"/>
                <a:cs typeface="Times New Roman" panose="02020603050405020304" pitchFamily="18" charset="0"/>
              </a:rPr>
              <a:t>The first one is usually referred to as the (system) vicarious calibration procedure. </a:t>
            </a:r>
            <a:r>
              <a:rPr lang="en-US" dirty="0" smtClean="0">
                <a:latin typeface="Times New Roman" panose="02020603050405020304" pitchFamily="18" charset="0"/>
                <a:cs typeface="Times New Roman" panose="02020603050405020304" pitchFamily="18" charset="0"/>
              </a:rPr>
              <a:t>In that procedure, calibration coefficients are obtained by forcing satellite-derived water-leaving radiances to agree with in-situ ones, and this approach is traditionally employed in the vicarious gain derivations of the current ocean color data processing. </a:t>
            </a:r>
          </a:p>
          <a:p>
            <a:pPr>
              <a:spcAft>
                <a:spcPts val="1200"/>
              </a:spcAft>
              <a:buFont typeface="Wingdings" panose="05000000000000000000" pitchFamily="2" charset="2"/>
              <a:buChar char="q"/>
            </a:pPr>
            <a:r>
              <a:rPr lang="en-US" b="1" dirty="0" smtClean="0">
                <a:solidFill>
                  <a:srgbClr val="C00000"/>
                </a:solidFill>
                <a:latin typeface="Times New Roman" panose="02020603050405020304" pitchFamily="18" charset="0"/>
                <a:cs typeface="Times New Roman" panose="02020603050405020304" pitchFamily="18" charset="0"/>
              </a:rPr>
              <a:t>The second procedure, which is referred to as a radiometric vicarious calibration</a:t>
            </a:r>
            <a:r>
              <a:rPr lang="en-US" dirty="0" smtClean="0">
                <a:latin typeface="Times New Roman" panose="02020603050405020304" pitchFamily="18" charset="0"/>
                <a:cs typeface="Times New Roman" panose="02020603050405020304" pitchFamily="18" charset="0"/>
              </a:rPr>
              <a:t>, consists of simulating the TOA signal that the sensor should measure under certain conditions, and to compare it to the measured signal.</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32759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2" cstate="print"/>
          <a:srcRect/>
          <a:stretch>
            <a:fillRect/>
          </a:stretch>
        </p:blipFill>
        <p:spPr bwMode="auto">
          <a:xfrm>
            <a:off x="6129867" y="533400"/>
            <a:ext cx="5837767" cy="2890838"/>
          </a:xfrm>
          <a:prstGeom prst="rect">
            <a:avLst/>
          </a:prstGeom>
          <a:noFill/>
          <a:ln w="9525">
            <a:noFill/>
            <a:miter lim="800000"/>
            <a:headEnd/>
            <a:tailEnd/>
          </a:ln>
        </p:spPr>
      </p:pic>
      <p:pic>
        <p:nvPicPr>
          <p:cNvPr id="16387" name="Picture 4"/>
          <p:cNvPicPr>
            <a:picLocks noChangeAspect="1" noChangeArrowheads="1"/>
          </p:cNvPicPr>
          <p:nvPr/>
        </p:nvPicPr>
        <p:blipFill>
          <a:blip r:embed="rId3" cstate="print"/>
          <a:srcRect/>
          <a:stretch>
            <a:fillRect/>
          </a:stretch>
        </p:blipFill>
        <p:spPr bwMode="auto">
          <a:xfrm>
            <a:off x="1333500" y="3670300"/>
            <a:ext cx="3191933" cy="3048000"/>
          </a:xfrm>
          <a:prstGeom prst="rect">
            <a:avLst/>
          </a:prstGeom>
          <a:noFill/>
          <a:ln w="9525">
            <a:noFill/>
            <a:miter lim="800000"/>
            <a:headEnd/>
            <a:tailEnd/>
          </a:ln>
        </p:spPr>
      </p:pic>
      <p:pic>
        <p:nvPicPr>
          <p:cNvPr id="16388" name="Picture 5"/>
          <p:cNvPicPr>
            <a:picLocks noChangeAspect="1" noChangeArrowheads="1"/>
          </p:cNvPicPr>
          <p:nvPr/>
        </p:nvPicPr>
        <p:blipFill>
          <a:blip r:embed="rId4" cstate="print"/>
          <a:srcRect/>
          <a:stretch>
            <a:fillRect/>
          </a:stretch>
        </p:blipFill>
        <p:spPr bwMode="auto">
          <a:xfrm>
            <a:off x="1674284" y="515938"/>
            <a:ext cx="2641600" cy="3109912"/>
          </a:xfrm>
          <a:prstGeom prst="rect">
            <a:avLst/>
          </a:prstGeom>
          <a:noFill/>
          <a:ln w="9525">
            <a:noFill/>
            <a:miter lim="800000"/>
            <a:headEnd/>
            <a:tailEnd/>
          </a:ln>
        </p:spPr>
      </p:pic>
      <p:pic>
        <p:nvPicPr>
          <p:cNvPr id="16389" name="Picture 6"/>
          <p:cNvPicPr>
            <a:picLocks noChangeAspect="1" noChangeArrowheads="1"/>
          </p:cNvPicPr>
          <p:nvPr/>
        </p:nvPicPr>
        <p:blipFill>
          <a:blip r:embed="rId5" cstate="print"/>
          <a:srcRect/>
          <a:stretch>
            <a:fillRect/>
          </a:stretch>
        </p:blipFill>
        <p:spPr bwMode="auto">
          <a:xfrm>
            <a:off x="5892801" y="3424238"/>
            <a:ext cx="5880100" cy="3414712"/>
          </a:xfrm>
          <a:prstGeom prst="rect">
            <a:avLst/>
          </a:prstGeom>
          <a:noFill/>
          <a:ln w="9525">
            <a:noFill/>
            <a:miter lim="800000"/>
            <a:headEnd/>
            <a:tailEnd/>
          </a:ln>
        </p:spPr>
      </p:pic>
      <p:sp>
        <p:nvSpPr>
          <p:cNvPr id="16390" name="TextBox 1"/>
          <p:cNvSpPr txBox="1">
            <a:spLocks noChangeArrowheads="1"/>
          </p:cNvSpPr>
          <p:nvPr/>
        </p:nvSpPr>
        <p:spPr bwMode="auto">
          <a:xfrm>
            <a:off x="9918700" y="6499225"/>
            <a:ext cx="2235200" cy="368300"/>
          </a:xfrm>
          <a:prstGeom prst="rect">
            <a:avLst/>
          </a:prstGeom>
          <a:noFill/>
          <a:ln w="9525">
            <a:noFill/>
            <a:miter lim="800000"/>
            <a:headEnd/>
            <a:tailEnd/>
          </a:ln>
        </p:spPr>
        <p:txBody>
          <a:bodyPr>
            <a:spAutoFit/>
          </a:bodyPr>
          <a:lstStyle/>
          <a:p>
            <a:r>
              <a:rPr lang="en-US"/>
              <a:t>McClain, 2013</a:t>
            </a:r>
          </a:p>
        </p:txBody>
      </p:sp>
      <p:sp>
        <p:nvSpPr>
          <p:cNvPr id="8" name="Rectangle 2"/>
          <p:cNvSpPr txBox="1">
            <a:spLocks noChangeArrowheads="1"/>
          </p:cNvSpPr>
          <p:nvPr/>
        </p:nvSpPr>
        <p:spPr>
          <a:xfrm>
            <a:off x="0" y="-38100"/>
            <a:ext cx="12192000" cy="1143000"/>
          </a:xfrm>
          <a:prstGeom prst="rect">
            <a:avLst/>
          </a:prstGeom>
        </p:spPr>
        <p:txBody>
          <a:bodyPr/>
          <a:lstStyle>
            <a:lvl1pPr algn="ctr" rtl="0" fontAlgn="base">
              <a:spcBef>
                <a:spcPct val="0"/>
              </a:spcBef>
              <a:spcAft>
                <a:spcPct val="0"/>
              </a:spcAft>
              <a:defRPr sz="4400">
                <a:solidFill>
                  <a:srgbClr val="996633"/>
                </a:solidFill>
                <a:latin typeface="+mj-lt"/>
                <a:ea typeface="+mj-ea"/>
                <a:cs typeface="+mj-cs"/>
              </a:defRPr>
            </a:lvl1pPr>
            <a:lvl2pPr algn="ctr" rtl="0" fontAlgn="base">
              <a:spcBef>
                <a:spcPct val="0"/>
              </a:spcBef>
              <a:spcAft>
                <a:spcPct val="0"/>
              </a:spcAft>
              <a:defRPr sz="4400">
                <a:solidFill>
                  <a:srgbClr val="996633"/>
                </a:solidFill>
                <a:latin typeface="Arial" pitchFamily="34" charset="0"/>
              </a:defRPr>
            </a:lvl2pPr>
            <a:lvl3pPr algn="ctr" rtl="0" fontAlgn="base">
              <a:spcBef>
                <a:spcPct val="0"/>
              </a:spcBef>
              <a:spcAft>
                <a:spcPct val="0"/>
              </a:spcAft>
              <a:defRPr sz="4400">
                <a:solidFill>
                  <a:srgbClr val="996633"/>
                </a:solidFill>
                <a:latin typeface="Arial" pitchFamily="34" charset="0"/>
              </a:defRPr>
            </a:lvl3pPr>
            <a:lvl4pPr algn="ctr" rtl="0" fontAlgn="base">
              <a:spcBef>
                <a:spcPct val="0"/>
              </a:spcBef>
              <a:spcAft>
                <a:spcPct val="0"/>
              </a:spcAft>
              <a:defRPr sz="4400">
                <a:solidFill>
                  <a:srgbClr val="996633"/>
                </a:solidFill>
                <a:latin typeface="Arial" pitchFamily="34" charset="0"/>
              </a:defRPr>
            </a:lvl4pPr>
            <a:lvl5pPr algn="ctr" rtl="0" fontAlgn="base">
              <a:spcBef>
                <a:spcPct val="0"/>
              </a:spcBef>
              <a:spcAft>
                <a:spcPct val="0"/>
              </a:spcAft>
              <a:defRPr sz="4400">
                <a:solidFill>
                  <a:srgbClr val="996633"/>
                </a:solidFill>
                <a:latin typeface="Arial" pitchFamily="34" charset="0"/>
              </a:defRPr>
            </a:lvl5pPr>
            <a:lvl6pPr marL="457200" algn="ctr" rtl="0" fontAlgn="base">
              <a:spcBef>
                <a:spcPct val="0"/>
              </a:spcBef>
              <a:spcAft>
                <a:spcPct val="0"/>
              </a:spcAft>
              <a:defRPr sz="4400">
                <a:solidFill>
                  <a:srgbClr val="996633"/>
                </a:solidFill>
                <a:latin typeface="Arial" pitchFamily="34" charset="0"/>
              </a:defRPr>
            </a:lvl6pPr>
            <a:lvl7pPr marL="914400" algn="ctr" rtl="0" fontAlgn="base">
              <a:spcBef>
                <a:spcPct val="0"/>
              </a:spcBef>
              <a:spcAft>
                <a:spcPct val="0"/>
              </a:spcAft>
              <a:defRPr sz="4400">
                <a:solidFill>
                  <a:srgbClr val="996633"/>
                </a:solidFill>
                <a:latin typeface="Arial" pitchFamily="34" charset="0"/>
              </a:defRPr>
            </a:lvl7pPr>
            <a:lvl8pPr marL="1371600" algn="ctr" rtl="0" fontAlgn="base">
              <a:spcBef>
                <a:spcPct val="0"/>
              </a:spcBef>
              <a:spcAft>
                <a:spcPct val="0"/>
              </a:spcAft>
              <a:defRPr sz="4400">
                <a:solidFill>
                  <a:srgbClr val="996633"/>
                </a:solidFill>
                <a:latin typeface="Arial" pitchFamily="34" charset="0"/>
              </a:defRPr>
            </a:lvl8pPr>
            <a:lvl9pPr marL="1828800" algn="ctr" rtl="0" fontAlgn="base">
              <a:spcBef>
                <a:spcPct val="0"/>
              </a:spcBef>
              <a:spcAft>
                <a:spcPct val="0"/>
              </a:spcAft>
              <a:defRPr sz="4400">
                <a:solidFill>
                  <a:srgbClr val="996633"/>
                </a:solidFill>
                <a:latin typeface="Arial" pitchFamily="34" charset="0"/>
              </a:defRPr>
            </a:lvl9pPr>
          </a:lstStyle>
          <a:p>
            <a:pPr>
              <a:defRPr/>
            </a:pPr>
            <a:r>
              <a:rPr lang="en-US" sz="3600" kern="0" dirty="0" smtClean="0"/>
              <a:t>MOBY – Marine Optical Buoy</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xfrm>
            <a:off x="1531938" y="5992813"/>
            <a:ext cx="5638800" cy="685800"/>
          </a:xfrm>
        </p:spPr>
        <p:txBody>
          <a:bodyPr rtlCol="0">
            <a:normAutofit/>
          </a:bodyPr>
          <a:lstStyle/>
          <a:p>
            <a:pPr eaLnBrk="1" fontAlgn="auto" hangingPunct="1">
              <a:spcAft>
                <a:spcPts val="0"/>
              </a:spcAft>
              <a:defRPr/>
            </a:pPr>
            <a:r>
              <a:rPr lang="en-US" sz="2800" b="1" u="sng" dirty="0">
                <a:latin typeface="Times New Roman" pitchFamily="18" charset="0"/>
                <a:cs typeface="Times New Roman" pitchFamily="18" charset="0"/>
              </a:rPr>
              <a:t>Above Water Signal decomposition</a:t>
            </a:r>
          </a:p>
        </p:txBody>
      </p:sp>
      <p:sp>
        <p:nvSpPr>
          <p:cNvPr id="62" name="Espace réservé du numéro de diapositive 61"/>
          <p:cNvSpPr>
            <a:spLocks noGrp="1"/>
          </p:cNvSpPr>
          <p:nvPr>
            <p:ph type="sldNum" sz="quarter" idx="4294967295"/>
          </p:nvPr>
        </p:nvSpPr>
        <p:spPr>
          <a:xfrm>
            <a:off x="8077200" y="6245225"/>
            <a:ext cx="2133600" cy="476250"/>
          </a:xfrm>
          <a:prstGeom prst="rect">
            <a:avLst/>
          </a:prstGeom>
        </p:spPr>
        <p:txBody>
          <a:bodyPr/>
          <a:lstStyle/>
          <a:p>
            <a:pPr>
              <a:defRPr/>
            </a:pPr>
            <a:fld id="{B38495C9-9219-4A91-BFC2-EA570DDF63BA}" type="slidenum">
              <a:rPr lang="en-US" smtClean="0"/>
              <a:pPr>
                <a:defRPr/>
              </a:pPr>
              <a:t>29</a:t>
            </a:fld>
            <a:endParaRPr lang="en-US" dirty="0"/>
          </a:p>
        </p:txBody>
      </p:sp>
      <p:grpSp>
        <p:nvGrpSpPr>
          <p:cNvPr id="2" name="Group 134"/>
          <p:cNvGrpSpPr>
            <a:grpSpLocks/>
          </p:cNvGrpSpPr>
          <p:nvPr/>
        </p:nvGrpSpPr>
        <p:grpSpPr bwMode="auto">
          <a:xfrm>
            <a:off x="1943100" y="1624013"/>
            <a:ext cx="8534400" cy="4711700"/>
            <a:chOff x="380095" y="1295400"/>
            <a:chExt cx="8535318" cy="4711404"/>
          </a:xfrm>
        </p:grpSpPr>
        <p:grpSp>
          <p:nvGrpSpPr>
            <p:cNvPr id="3" name="Group 130"/>
            <p:cNvGrpSpPr>
              <a:grpSpLocks/>
            </p:cNvGrpSpPr>
            <p:nvPr/>
          </p:nvGrpSpPr>
          <p:grpSpPr bwMode="auto">
            <a:xfrm>
              <a:off x="380095" y="1295400"/>
              <a:ext cx="8535318" cy="4711404"/>
              <a:chOff x="1146269" y="609600"/>
              <a:chExt cx="7598197" cy="4113129"/>
            </a:xfrm>
          </p:grpSpPr>
          <p:sp>
            <p:nvSpPr>
              <p:cNvPr id="30" name="Freeform 29"/>
              <p:cNvSpPr/>
              <p:nvPr/>
            </p:nvSpPr>
            <p:spPr>
              <a:xfrm>
                <a:off x="4419599" y="3803927"/>
                <a:ext cx="4266919" cy="246677"/>
              </a:xfrm>
              <a:custGeom>
                <a:avLst/>
                <a:gdLst>
                  <a:gd name="connsiteX0" fmla="*/ 0 w 8813800"/>
                  <a:gd name="connsiteY0" fmla="*/ 330200 h 849312"/>
                  <a:gd name="connsiteX1" fmla="*/ 371475 w 8813800"/>
                  <a:gd name="connsiteY1" fmla="*/ 139700 h 849312"/>
                  <a:gd name="connsiteX2" fmla="*/ 904875 w 8813800"/>
                  <a:gd name="connsiteY2" fmla="*/ 539750 h 849312"/>
                  <a:gd name="connsiteX3" fmla="*/ 1390650 w 8813800"/>
                  <a:gd name="connsiteY3" fmla="*/ 73025 h 849312"/>
                  <a:gd name="connsiteX4" fmla="*/ 2038350 w 8813800"/>
                  <a:gd name="connsiteY4" fmla="*/ 549275 h 849312"/>
                  <a:gd name="connsiteX5" fmla="*/ 2514600 w 8813800"/>
                  <a:gd name="connsiteY5" fmla="*/ 120650 h 849312"/>
                  <a:gd name="connsiteX6" fmla="*/ 3105150 w 8813800"/>
                  <a:gd name="connsiteY6" fmla="*/ 434975 h 849312"/>
                  <a:gd name="connsiteX7" fmla="*/ 3524250 w 8813800"/>
                  <a:gd name="connsiteY7" fmla="*/ 92075 h 849312"/>
                  <a:gd name="connsiteX8" fmla="*/ 4162425 w 8813800"/>
                  <a:gd name="connsiteY8" fmla="*/ 625475 h 849312"/>
                  <a:gd name="connsiteX9" fmla="*/ 4543425 w 8813800"/>
                  <a:gd name="connsiteY9" fmla="*/ 15875 h 849312"/>
                  <a:gd name="connsiteX10" fmla="*/ 5029200 w 8813800"/>
                  <a:gd name="connsiteY10" fmla="*/ 625475 h 849312"/>
                  <a:gd name="connsiteX11" fmla="*/ 5353050 w 8813800"/>
                  <a:gd name="connsiteY11" fmla="*/ 111125 h 849312"/>
                  <a:gd name="connsiteX12" fmla="*/ 5772150 w 8813800"/>
                  <a:gd name="connsiteY12" fmla="*/ 473075 h 849312"/>
                  <a:gd name="connsiteX13" fmla="*/ 6096000 w 8813800"/>
                  <a:gd name="connsiteY13" fmla="*/ 53975 h 849312"/>
                  <a:gd name="connsiteX14" fmla="*/ 6562725 w 8813800"/>
                  <a:gd name="connsiteY14" fmla="*/ 796925 h 849312"/>
                  <a:gd name="connsiteX15" fmla="*/ 6762750 w 8813800"/>
                  <a:gd name="connsiteY15" fmla="*/ 15875 h 849312"/>
                  <a:gd name="connsiteX16" fmla="*/ 7258050 w 8813800"/>
                  <a:gd name="connsiteY16" fmla="*/ 844550 h 849312"/>
                  <a:gd name="connsiteX17" fmla="*/ 7496175 w 8813800"/>
                  <a:gd name="connsiteY17" fmla="*/ 44450 h 849312"/>
                  <a:gd name="connsiteX18" fmla="*/ 8248650 w 8813800"/>
                  <a:gd name="connsiteY18" fmla="*/ 739775 h 849312"/>
                  <a:gd name="connsiteX19" fmla="*/ 8724900 w 8813800"/>
                  <a:gd name="connsiteY19" fmla="*/ 330200 h 849312"/>
                  <a:gd name="connsiteX20" fmla="*/ 8782050 w 8813800"/>
                  <a:gd name="connsiteY20" fmla="*/ 311150 h 849312"/>
                  <a:gd name="connsiteX0" fmla="*/ 0 w 8813800"/>
                  <a:gd name="connsiteY0" fmla="*/ 330200 h 849312"/>
                  <a:gd name="connsiteX1" fmla="*/ 371475 w 8813800"/>
                  <a:gd name="connsiteY1" fmla="*/ 139700 h 849312"/>
                  <a:gd name="connsiteX2" fmla="*/ 904875 w 8813800"/>
                  <a:gd name="connsiteY2" fmla="*/ 539750 h 849312"/>
                  <a:gd name="connsiteX3" fmla="*/ 1390650 w 8813800"/>
                  <a:gd name="connsiteY3" fmla="*/ 73025 h 849312"/>
                  <a:gd name="connsiteX4" fmla="*/ 2038350 w 8813800"/>
                  <a:gd name="connsiteY4" fmla="*/ 549275 h 849312"/>
                  <a:gd name="connsiteX5" fmla="*/ 2514600 w 8813800"/>
                  <a:gd name="connsiteY5" fmla="*/ 120650 h 849312"/>
                  <a:gd name="connsiteX6" fmla="*/ 3105150 w 8813800"/>
                  <a:gd name="connsiteY6" fmla="*/ 434975 h 849312"/>
                  <a:gd name="connsiteX7" fmla="*/ 3524250 w 8813800"/>
                  <a:gd name="connsiteY7" fmla="*/ 92075 h 849312"/>
                  <a:gd name="connsiteX8" fmla="*/ 4162425 w 8813800"/>
                  <a:gd name="connsiteY8" fmla="*/ 625475 h 849312"/>
                  <a:gd name="connsiteX9" fmla="*/ 4543425 w 8813800"/>
                  <a:gd name="connsiteY9" fmla="*/ 15875 h 849312"/>
                  <a:gd name="connsiteX10" fmla="*/ 5029200 w 8813800"/>
                  <a:gd name="connsiteY10" fmla="*/ 625475 h 849312"/>
                  <a:gd name="connsiteX11" fmla="*/ 5353050 w 8813800"/>
                  <a:gd name="connsiteY11" fmla="*/ 111125 h 849312"/>
                  <a:gd name="connsiteX12" fmla="*/ 5772150 w 8813800"/>
                  <a:gd name="connsiteY12" fmla="*/ 473075 h 849312"/>
                  <a:gd name="connsiteX13" fmla="*/ 6096000 w 8813800"/>
                  <a:gd name="connsiteY13" fmla="*/ 53975 h 849312"/>
                  <a:gd name="connsiteX14" fmla="*/ 6562724 w 8813800"/>
                  <a:gd name="connsiteY14" fmla="*/ 796926 h 849312"/>
                  <a:gd name="connsiteX15" fmla="*/ 6762750 w 8813800"/>
                  <a:gd name="connsiteY15" fmla="*/ 15875 h 849312"/>
                  <a:gd name="connsiteX16" fmla="*/ 7258050 w 8813800"/>
                  <a:gd name="connsiteY16" fmla="*/ 844550 h 849312"/>
                  <a:gd name="connsiteX17" fmla="*/ 7496175 w 8813800"/>
                  <a:gd name="connsiteY17" fmla="*/ 44450 h 849312"/>
                  <a:gd name="connsiteX18" fmla="*/ 8248650 w 8813800"/>
                  <a:gd name="connsiteY18" fmla="*/ 739775 h 849312"/>
                  <a:gd name="connsiteX19" fmla="*/ 8724900 w 8813800"/>
                  <a:gd name="connsiteY19" fmla="*/ 330200 h 849312"/>
                  <a:gd name="connsiteX20" fmla="*/ 8782050 w 8813800"/>
                  <a:gd name="connsiteY20" fmla="*/ 311150 h 849312"/>
                  <a:gd name="connsiteX0" fmla="*/ 0 w 8813800"/>
                  <a:gd name="connsiteY0" fmla="*/ 330200 h 849312"/>
                  <a:gd name="connsiteX1" fmla="*/ 371475 w 8813800"/>
                  <a:gd name="connsiteY1" fmla="*/ 139700 h 849312"/>
                  <a:gd name="connsiteX2" fmla="*/ 904875 w 8813800"/>
                  <a:gd name="connsiteY2" fmla="*/ 539750 h 849312"/>
                  <a:gd name="connsiteX3" fmla="*/ 1390650 w 8813800"/>
                  <a:gd name="connsiteY3" fmla="*/ 73025 h 849312"/>
                  <a:gd name="connsiteX4" fmla="*/ 2038350 w 8813800"/>
                  <a:gd name="connsiteY4" fmla="*/ 549275 h 849312"/>
                  <a:gd name="connsiteX5" fmla="*/ 2514600 w 8813800"/>
                  <a:gd name="connsiteY5" fmla="*/ 120650 h 849312"/>
                  <a:gd name="connsiteX6" fmla="*/ 3105150 w 8813800"/>
                  <a:gd name="connsiteY6" fmla="*/ 434975 h 849312"/>
                  <a:gd name="connsiteX7" fmla="*/ 3524250 w 8813800"/>
                  <a:gd name="connsiteY7" fmla="*/ 92075 h 849312"/>
                  <a:gd name="connsiteX8" fmla="*/ 4162425 w 8813800"/>
                  <a:gd name="connsiteY8" fmla="*/ 625475 h 849312"/>
                  <a:gd name="connsiteX9" fmla="*/ 4543425 w 8813800"/>
                  <a:gd name="connsiteY9" fmla="*/ 15875 h 849312"/>
                  <a:gd name="connsiteX10" fmla="*/ 5029200 w 8813800"/>
                  <a:gd name="connsiteY10" fmla="*/ 625475 h 849312"/>
                  <a:gd name="connsiteX11" fmla="*/ 5353050 w 8813800"/>
                  <a:gd name="connsiteY11" fmla="*/ 111125 h 849312"/>
                  <a:gd name="connsiteX12" fmla="*/ 5772150 w 8813800"/>
                  <a:gd name="connsiteY12" fmla="*/ 473075 h 849312"/>
                  <a:gd name="connsiteX13" fmla="*/ 6096000 w 8813800"/>
                  <a:gd name="connsiteY13" fmla="*/ 53975 h 849312"/>
                  <a:gd name="connsiteX14" fmla="*/ 6562724 w 8813800"/>
                  <a:gd name="connsiteY14" fmla="*/ 796926 h 849312"/>
                  <a:gd name="connsiteX15" fmla="*/ 6762750 w 8813800"/>
                  <a:gd name="connsiteY15" fmla="*/ 15875 h 849312"/>
                  <a:gd name="connsiteX16" fmla="*/ 7258050 w 8813800"/>
                  <a:gd name="connsiteY16" fmla="*/ 844550 h 849312"/>
                  <a:gd name="connsiteX17" fmla="*/ 7496175 w 8813800"/>
                  <a:gd name="connsiteY17" fmla="*/ 44450 h 849312"/>
                  <a:gd name="connsiteX18" fmla="*/ 8248650 w 8813800"/>
                  <a:gd name="connsiteY18" fmla="*/ 739775 h 849312"/>
                  <a:gd name="connsiteX19" fmla="*/ 8724900 w 8813800"/>
                  <a:gd name="connsiteY19" fmla="*/ 330200 h 849312"/>
                  <a:gd name="connsiteX20" fmla="*/ 8782050 w 8813800"/>
                  <a:gd name="connsiteY20" fmla="*/ 311150 h 849312"/>
                  <a:gd name="connsiteX0" fmla="*/ 0 w 8813800"/>
                  <a:gd name="connsiteY0" fmla="*/ 330200 h 849312"/>
                  <a:gd name="connsiteX1" fmla="*/ 371475 w 8813800"/>
                  <a:gd name="connsiteY1" fmla="*/ 139700 h 849312"/>
                  <a:gd name="connsiteX2" fmla="*/ 904875 w 8813800"/>
                  <a:gd name="connsiteY2" fmla="*/ 539750 h 849312"/>
                  <a:gd name="connsiteX3" fmla="*/ 1390650 w 8813800"/>
                  <a:gd name="connsiteY3" fmla="*/ 73025 h 849312"/>
                  <a:gd name="connsiteX4" fmla="*/ 2038350 w 8813800"/>
                  <a:gd name="connsiteY4" fmla="*/ 549275 h 849312"/>
                  <a:gd name="connsiteX5" fmla="*/ 2514600 w 8813800"/>
                  <a:gd name="connsiteY5" fmla="*/ 120650 h 849312"/>
                  <a:gd name="connsiteX6" fmla="*/ 3105150 w 8813800"/>
                  <a:gd name="connsiteY6" fmla="*/ 434975 h 849312"/>
                  <a:gd name="connsiteX7" fmla="*/ 3524250 w 8813800"/>
                  <a:gd name="connsiteY7" fmla="*/ 92075 h 849312"/>
                  <a:gd name="connsiteX8" fmla="*/ 4162425 w 8813800"/>
                  <a:gd name="connsiteY8" fmla="*/ 625475 h 849312"/>
                  <a:gd name="connsiteX9" fmla="*/ 4543425 w 8813800"/>
                  <a:gd name="connsiteY9" fmla="*/ 15875 h 849312"/>
                  <a:gd name="connsiteX10" fmla="*/ 5029200 w 8813800"/>
                  <a:gd name="connsiteY10" fmla="*/ 625475 h 849312"/>
                  <a:gd name="connsiteX11" fmla="*/ 5353050 w 8813800"/>
                  <a:gd name="connsiteY11" fmla="*/ 111125 h 849312"/>
                  <a:gd name="connsiteX12" fmla="*/ 5772150 w 8813800"/>
                  <a:gd name="connsiteY12" fmla="*/ 473075 h 849312"/>
                  <a:gd name="connsiteX13" fmla="*/ 6096000 w 8813800"/>
                  <a:gd name="connsiteY13" fmla="*/ 53975 h 849312"/>
                  <a:gd name="connsiteX14" fmla="*/ 6562724 w 8813800"/>
                  <a:gd name="connsiteY14" fmla="*/ 796926 h 849312"/>
                  <a:gd name="connsiteX15" fmla="*/ 6762750 w 8813800"/>
                  <a:gd name="connsiteY15" fmla="*/ 15875 h 849312"/>
                  <a:gd name="connsiteX16" fmla="*/ 7258050 w 8813800"/>
                  <a:gd name="connsiteY16" fmla="*/ 844550 h 849312"/>
                  <a:gd name="connsiteX17" fmla="*/ 7496175 w 8813800"/>
                  <a:gd name="connsiteY17" fmla="*/ 44450 h 849312"/>
                  <a:gd name="connsiteX18" fmla="*/ 8248650 w 8813800"/>
                  <a:gd name="connsiteY18" fmla="*/ 739775 h 849312"/>
                  <a:gd name="connsiteX19" fmla="*/ 8724900 w 8813800"/>
                  <a:gd name="connsiteY19" fmla="*/ 330200 h 849312"/>
                  <a:gd name="connsiteX20" fmla="*/ 8782050 w 8813800"/>
                  <a:gd name="connsiteY20" fmla="*/ 311150 h 849312"/>
                  <a:gd name="connsiteX0" fmla="*/ 0 w 8813800"/>
                  <a:gd name="connsiteY0" fmla="*/ 330200 h 849312"/>
                  <a:gd name="connsiteX1" fmla="*/ 371475 w 8813800"/>
                  <a:gd name="connsiteY1" fmla="*/ 139700 h 849312"/>
                  <a:gd name="connsiteX2" fmla="*/ 904875 w 8813800"/>
                  <a:gd name="connsiteY2" fmla="*/ 539750 h 849312"/>
                  <a:gd name="connsiteX3" fmla="*/ 1390650 w 8813800"/>
                  <a:gd name="connsiteY3" fmla="*/ 73025 h 849312"/>
                  <a:gd name="connsiteX4" fmla="*/ 2038350 w 8813800"/>
                  <a:gd name="connsiteY4" fmla="*/ 549275 h 849312"/>
                  <a:gd name="connsiteX5" fmla="*/ 2514600 w 8813800"/>
                  <a:gd name="connsiteY5" fmla="*/ 120650 h 849312"/>
                  <a:gd name="connsiteX6" fmla="*/ 3105150 w 8813800"/>
                  <a:gd name="connsiteY6" fmla="*/ 434975 h 849312"/>
                  <a:gd name="connsiteX7" fmla="*/ 3524250 w 8813800"/>
                  <a:gd name="connsiteY7" fmla="*/ 92075 h 849312"/>
                  <a:gd name="connsiteX8" fmla="*/ 4162425 w 8813800"/>
                  <a:gd name="connsiteY8" fmla="*/ 625475 h 849312"/>
                  <a:gd name="connsiteX9" fmla="*/ 4543425 w 8813800"/>
                  <a:gd name="connsiteY9" fmla="*/ 15875 h 849312"/>
                  <a:gd name="connsiteX10" fmla="*/ 5029200 w 8813800"/>
                  <a:gd name="connsiteY10" fmla="*/ 625475 h 849312"/>
                  <a:gd name="connsiteX11" fmla="*/ 5353050 w 8813800"/>
                  <a:gd name="connsiteY11" fmla="*/ 111125 h 849312"/>
                  <a:gd name="connsiteX12" fmla="*/ 5772150 w 8813800"/>
                  <a:gd name="connsiteY12" fmla="*/ 473075 h 849312"/>
                  <a:gd name="connsiteX13" fmla="*/ 6096000 w 8813800"/>
                  <a:gd name="connsiteY13" fmla="*/ 53975 h 849312"/>
                  <a:gd name="connsiteX14" fmla="*/ 6562724 w 8813800"/>
                  <a:gd name="connsiteY14" fmla="*/ 796926 h 849312"/>
                  <a:gd name="connsiteX15" fmla="*/ 6762750 w 8813800"/>
                  <a:gd name="connsiteY15" fmla="*/ 15875 h 849312"/>
                  <a:gd name="connsiteX16" fmla="*/ 7258050 w 8813800"/>
                  <a:gd name="connsiteY16" fmla="*/ 844550 h 849312"/>
                  <a:gd name="connsiteX17" fmla="*/ 7496175 w 8813800"/>
                  <a:gd name="connsiteY17" fmla="*/ 44450 h 849312"/>
                  <a:gd name="connsiteX18" fmla="*/ 8248650 w 8813800"/>
                  <a:gd name="connsiteY18" fmla="*/ 739775 h 849312"/>
                  <a:gd name="connsiteX19" fmla="*/ 8724900 w 8813800"/>
                  <a:gd name="connsiteY19" fmla="*/ 330200 h 849312"/>
                  <a:gd name="connsiteX20" fmla="*/ 8782050 w 8813800"/>
                  <a:gd name="connsiteY20" fmla="*/ 311150 h 849312"/>
                  <a:gd name="connsiteX0" fmla="*/ 0 w 8813800"/>
                  <a:gd name="connsiteY0" fmla="*/ 330200 h 849312"/>
                  <a:gd name="connsiteX1" fmla="*/ 371475 w 8813800"/>
                  <a:gd name="connsiteY1" fmla="*/ 139700 h 849312"/>
                  <a:gd name="connsiteX2" fmla="*/ 904875 w 8813800"/>
                  <a:gd name="connsiteY2" fmla="*/ 539750 h 849312"/>
                  <a:gd name="connsiteX3" fmla="*/ 1390650 w 8813800"/>
                  <a:gd name="connsiteY3" fmla="*/ 73025 h 849312"/>
                  <a:gd name="connsiteX4" fmla="*/ 2038350 w 8813800"/>
                  <a:gd name="connsiteY4" fmla="*/ 549275 h 849312"/>
                  <a:gd name="connsiteX5" fmla="*/ 2514600 w 8813800"/>
                  <a:gd name="connsiteY5" fmla="*/ 120650 h 849312"/>
                  <a:gd name="connsiteX6" fmla="*/ 3105150 w 8813800"/>
                  <a:gd name="connsiteY6" fmla="*/ 434975 h 849312"/>
                  <a:gd name="connsiteX7" fmla="*/ 3524250 w 8813800"/>
                  <a:gd name="connsiteY7" fmla="*/ 92075 h 849312"/>
                  <a:gd name="connsiteX8" fmla="*/ 4162425 w 8813800"/>
                  <a:gd name="connsiteY8" fmla="*/ 625475 h 849312"/>
                  <a:gd name="connsiteX9" fmla="*/ 4543425 w 8813800"/>
                  <a:gd name="connsiteY9" fmla="*/ 15875 h 849312"/>
                  <a:gd name="connsiteX10" fmla="*/ 5029200 w 8813800"/>
                  <a:gd name="connsiteY10" fmla="*/ 625475 h 849312"/>
                  <a:gd name="connsiteX11" fmla="*/ 5353050 w 8813800"/>
                  <a:gd name="connsiteY11" fmla="*/ 111125 h 849312"/>
                  <a:gd name="connsiteX12" fmla="*/ 5772150 w 8813800"/>
                  <a:gd name="connsiteY12" fmla="*/ 473075 h 849312"/>
                  <a:gd name="connsiteX13" fmla="*/ 6096000 w 8813800"/>
                  <a:gd name="connsiteY13" fmla="*/ 53975 h 849312"/>
                  <a:gd name="connsiteX14" fmla="*/ 6562724 w 8813800"/>
                  <a:gd name="connsiteY14" fmla="*/ 796926 h 849312"/>
                  <a:gd name="connsiteX15" fmla="*/ 6762750 w 8813800"/>
                  <a:gd name="connsiteY15" fmla="*/ 15875 h 849312"/>
                  <a:gd name="connsiteX16" fmla="*/ 7258050 w 8813800"/>
                  <a:gd name="connsiteY16" fmla="*/ 844550 h 849312"/>
                  <a:gd name="connsiteX17" fmla="*/ 7496175 w 8813800"/>
                  <a:gd name="connsiteY17" fmla="*/ 44450 h 849312"/>
                  <a:gd name="connsiteX18" fmla="*/ 8248650 w 8813800"/>
                  <a:gd name="connsiteY18" fmla="*/ 739775 h 849312"/>
                  <a:gd name="connsiteX19" fmla="*/ 8724900 w 8813800"/>
                  <a:gd name="connsiteY19" fmla="*/ 330200 h 849312"/>
                  <a:gd name="connsiteX20" fmla="*/ 8782050 w 8813800"/>
                  <a:gd name="connsiteY20" fmla="*/ 311150 h 849312"/>
                  <a:gd name="connsiteX0" fmla="*/ 0 w 8813800"/>
                  <a:gd name="connsiteY0" fmla="*/ 330200 h 951816"/>
                  <a:gd name="connsiteX1" fmla="*/ 371475 w 8813800"/>
                  <a:gd name="connsiteY1" fmla="*/ 139700 h 951816"/>
                  <a:gd name="connsiteX2" fmla="*/ 904875 w 8813800"/>
                  <a:gd name="connsiteY2" fmla="*/ 539750 h 951816"/>
                  <a:gd name="connsiteX3" fmla="*/ 1390650 w 8813800"/>
                  <a:gd name="connsiteY3" fmla="*/ 73025 h 951816"/>
                  <a:gd name="connsiteX4" fmla="*/ 2038350 w 8813800"/>
                  <a:gd name="connsiteY4" fmla="*/ 549275 h 951816"/>
                  <a:gd name="connsiteX5" fmla="*/ 2514600 w 8813800"/>
                  <a:gd name="connsiteY5" fmla="*/ 120650 h 951816"/>
                  <a:gd name="connsiteX6" fmla="*/ 3105150 w 8813800"/>
                  <a:gd name="connsiteY6" fmla="*/ 434975 h 951816"/>
                  <a:gd name="connsiteX7" fmla="*/ 3524250 w 8813800"/>
                  <a:gd name="connsiteY7" fmla="*/ 92075 h 951816"/>
                  <a:gd name="connsiteX8" fmla="*/ 4162425 w 8813800"/>
                  <a:gd name="connsiteY8" fmla="*/ 625475 h 951816"/>
                  <a:gd name="connsiteX9" fmla="*/ 4543425 w 8813800"/>
                  <a:gd name="connsiteY9" fmla="*/ 15875 h 951816"/>
                  <a:gd name="connsiteX10" fmla="*/ 5029200 w 8813800"/>
                  <a:gd name="connsiteY10" fmla="*/ 625475 h 951816"/>
                  <a:gd name="connsiteX11" fmla="*/ 5353050 w 8813800"/>
                  <a:gd name="connsiteY11" fmla="*/ 111125 h 951816"/>
                  <a:gd name="connsiteX12" fmla="*/ 5772150 w 8813800"/>
                  <a:gd name="connsiteY12" fmla="*/ 473075 h 951816"/>
                  <a:gd name="connsiteX13" fmla="*/ 6096000 w 8813800"/>
                  <a:gd name="connsiteY13" fmla="*/ 53975 h 951816"/>
                  <a:gd name="connsiteX14" fmla="*/ 6562724 w 8813800"/>
                  <a:gd name="connsiteY14" fmla="*/ 796926 h 951816"/>
                  <a:gd name="connsiteX15" fmla="*/ 6762750 w 8813800"/>
                  <a:gd name="connsiteY15" fmla="*/ 15875 h 951816"/>
                  <a:gd name="connsiteX16" fmla="*/ 7258050 w 8813800"/>
                  <a:gd name="connsiteY16" fmla="*/ 844550 h 951816"/>
                  <a:gd name="connsiteX17" fmla="*/ 7496175 w 8813800"/>
                  <a:gd name="connsiteY17" fmla="*/ 44450 h 951816"/>
                  <a:gd name="connsiteX18" fmla="*/ 8248650 w 8813800"/>
                  <a:gd name="connsiteY18" fmla="*/ 739775 h 951816"/>
                  <a:gd name="connsiteX19" fmla="*/ 8724900 w 8813800"/>
                  <a:gd name="connsiteY19" fmla="*/ 330200 h 951816"/>
                  <a:gd name="connsiteX20" fmla="*/ 8782050 w 8813800"/>
                  <a:gd name="connsiteY20" fmla="*/ 311150 h 951816"/>
                  <a:gd name="connsiteX0" fmla="*/ 0 w 8813800"/>
                  <a:gd name="connsiteY0" fmla="*/ 384031 h 903143"/>
                  <a:gd name="connsiteX1" fmla="*/ 371475 w 8813800"/>
                  <a:gd name="connsiteY1" fmla="*/ 193531 h 903143"/>
                  <a:gd name="connsiteX2" fmla="*/ 904875 w 8813800"/>
                  <a:gd name="connsiteY2" fmla="*/ 593581 h 903143"/>
                  <a:gd name="connsiteX3" fmla="*/ 1390650 w 8813800"/>
                  <a:gd name="connsiteY3" fmla="*/ 126856 h 903143"/>
                  <a:gd name="connsiteX4" fmla="*/ 2038350 w 8813800"/>
                  <a:gd name="connsiteY4" fmla="*/ 603106 h 903143"/>
                  <a:gd name="connsiteX5" fmla="*/ 2514600 w 8813800"/>
                  <a:gd name="connsiteY5" fmla="*/ 174481 h 903143"/>
                  <a:gd name="connsiteX6" fmla="*/ 3105150 w 8813800"/>
                  <a:gd name="connsiteY6" fmla="*/ 488806 h 903143"/>
                  <a:gd name="connsiteX7" fmla="*/ 3524250 w 8813800"/>
                  <a:gd name="connsiteY7" fmla="*/ 145906 h 903143"/>
                  <a:gd name="connsiteX8" fmla="*/ 4162425 w 8813800"/>
                  <a:gd name="connsiteY8" fmla="*/ 679306 h 903143"/>
                  <a:gd name="connsiteX9" fmla="*/ 4543425 w 8813800"/>
                  <a:gd name="connsiteY9" fmla="*/ 69706 h 903143"/>
                  <a:gd name="connsiteX10" fmla="*/ 5029200 w 8813800"/>
                  <a:gd name="connsiteY10" fmla="*/ 679306 h 903143"/>
                  <a:gd name="connsiteX11" fmla="*/ 5353050 w 8813800"/>
                  <a:gd name="connsiteY11" fmla="*/ 164956 h 903143"/>
                  <a:gd name="connsiteX12" fmla="*/ 5772150 w 8813800"/>
                  <a:gd name="connsiteY12" fmla="*/ 526906 h 903143"/>
                  <a:gd name="connsiteX13" fmla="*/ 6096000 w 8813800"/>
                  <a:gd name="connsiteY13" fmla="*/ 107806 h 903143"/>
                  <a:gd name="connsiteX14" fmla="*/ 6562724 w 8813800"/>
                  <a:gd name="connsiteY14" fmla="*/ 480148 h 903143"/>
                  <a:gd name="connsiteX15" fmla="*/ 6762750 w 8813800"/>
                  <a:gd name="connsiteY15" fmla="*/ 69706 h 903143"/>
                  <a:gd name="connsiteX16" fmla="*/ 7258050 w 8813800"/>
                  <a:gd name="connsiteY16" fmla="*/ 898381 h 903143"/>
                  <a:gd name="connsiteX17" fmla="*/ 7496175 w 8813800"/>
                  <a:gd name="connsiteY17" fmla="*/ 98281 h 903143"/>
                  <a:gd name="connsiteX18" fmla="*/ 8248650 w 8813800"/>
                  <a:gd name="connsiteY18" fmla="*/ 793606 h 903143"/>
                  <a:gd name="connsiteX19" fmla="*/ 8724900 w 8813800"/>
                  <a:gd name="connsiteY19" fmla="*/ 384031 h 903143"/>
                  <a:gd name="connsiteX20" fmla="*/ 8782050 w 8813800"/>
                  <a:gd name="connsiteY20" fmla="*/ 364981 h 903143"/>
                  <a:gd name="connsiteX0" fmla="*/ 0 w 8813800"/>
                  <a:gd name="connsiteY0" fmla="*/ 408201 h 925161"/>
                  <a:gd name="connsiteX1" fmla="*/ 371475 w 8813800"/>
                  <a:gd name="connsiteY1" fmla="*/ 217701 h 925161"/>
                  <a:gd name="connsiteX2" fmla="*/ 904875 w 8813800"/>
                  <a:gd name="connsiteY2" fmla="*/ 617751 h 925161"/>
                  <a:gd name="connsiteX3" fmla="*/ 1390650 w 8813800"/>
                  <a:gd name="connsiteY3" fmla="*/ 151026 h 925161"/>
                  <a:gd name="connsiteX4" fmla="*/ 2038350 w 8813800"/>
                  <a:gd name="connsiteY4" fmla="*/ 627276 h 925161"/>
                  <a:gd name="connsiteX5" fmla="*/ 2514600 w 8813800"/>
                  <a:gd name="connsiteY5" fmla="*/ 198651 h 925161"/>
                  <a:gd name="connsiteX6" fmla="*/ 3105150 w 8813800"/>
                  <a:gd name="connsiteY6" fmla="*/ 512976 h 925161"/>
                  <a:gd name="connsiteX7" fmla="*/ 3524250 w 8813800"/>
                  <a:gd name="connsiteY7" fmla="*/ 170076 h 925161"/>
                  <a:gd name="connsiteX8" fmla="*/ 4162425 w 8813800"/>
                  <a:gd name="connsiteY8" fmla="*/ 703476 h 925161"/>
                  <a:gd name="connsiteX9" fmla="*/ 4543425 w 8813800"/>
                  <a:gd name="connsiteY9" fmla="*/ 93876 h 925161"/>
                  <a:gd name="connsiteX10" fmla="*/ 5029200 w 8813800"/>
                  <a:gd name="connsiteY10" fmla="*/ 703476 h 925161"/>
                  <a:gd name="connsiteX11" fmla="*/ 5353050 w 8813800"/>
                  <a:gd name="connsiteY11" fmla="*/ 189126 h 925161"/>
                  <a:gd name="connsiteX12" fmla="*/ 5772150 w 8813800"/>
                  <a:gd name="connsiteY12" fmla="*/ 551076 h 925161"/>
                  <a:gd name="connsiteX13" fmla="*/ 6096000 w 8813800"/>
                  <a:gd name="connsiteY13" fmla="*/ 131976 h 925161"/>
                  <a:gd name="connsiteX14" fmla="*/ 6562724 w 8813800"/>
                  <a:gd name="connsiteY14" fmla="*/ 504318 h 925161"/>
                  <a:gd name="connsiteX15" fmla="*/ 6762750 w 8813800"/>
                  <a:gd name="connsiteY15" fmla="*/ 93876 h 925161"/>
                  <a:gd name="connsiteX16" fmla="*/ 7026227 w 8813800"/>
                  <a:gd name="connsiteY16" fmla="*/ 138113 h 925161"/>
                  <a:gd name="connsiteX17" fmla="*/ 7258050 w 8813800"/>
                  <a:gd name="connsiteY17" fmla="*/ 922551 h 925161"/>
                  <a:gd name="connsiteX18" fmla="*/ 7496175 w 8813800"/>
                  <a:gd name="connsiteY18" fmla="*/ 122451 h 925161"/>
                  <a:gd name="connsiteX19" fmla="*/ 8248650 w 8813800"/>
                  <a:gd name="connsiteY19" fmla="*/ 817776 h 925161"/>
                  <a:gd name="connsiteX20" fmla="*/ 8724900 w 8813800"/>
                  <a:gd name="connsiteY20" fmla="*/ 408201 h 925161"/>
                  <a:gd name="connsiteX21" fmla="*/ 8782050 w 8813800"/>
                  <a:gd name="connsiteY21" fmla="*/ 389151 h 925161"/>
                  <a:gd name="connsiteX0" fmla="*/ 0 w 8813800"/>
                  <a:gd name="connsiteY0" fmla="*/ 408201 h 1042878"/>
                  <a:gd name="connsiteX1" fmla="*/ 371475 w 8813800"/>
                  <a:gd name="connsiteY1" fmla="*/ 217701 h 1042878"/>
                  <a:gd name="connsiteX2" fmla="*/ 904875 w 8813800"/>
                  <a:gd name="connsiteY2" fmla="*/ 617751 h 1042878"/>
                  <a:gd name="connsiteX3" fmla="*/ 1390650 w 8813800"/>
                  <a:gd name="connsiteY3" fmla="*/ 151026 h 1042878"/>
                  <a:gd name="connsiteX4" fmla="*/ 2038350 w 8813800"/>
                  <a:gd name="connsiteY4" fmla="*/ 627276 h 1042878"/>
                  <a:gd name="connsiteX5" fmla="*/ 2514600 w 8813800"/>
                  <a:gd name="connsiteY5" fmla="*/ 198651 h 1042878"/>
                  <a:gd name="connsiteX6" fmla="*/ 3105150 w 8813800"/>
                  <a:gd name="connsiteY6" fmla="*/ 512976 h 1042878"/>
                  <a:gd name="connsiteX7" fmla="*/ 3524250 w 8813800"/>
                  <a:gd name="connsiteY7" fmla="*/ 170076 h 1042878"/>
                  <a:gd name="connsiteX8" fmla="*/ 4162425 w 8813800"/>
                  <a:gd name="connsiteY8" fmla="*/ 703476 h 1042878"/>
                  <a:gd name="connsiteX9" fmla="*/ 4543425 w 8813800"/>
                  <a:gd name="connsiteY9" fmla="*/ 93876 h 1042878"/>
                  <a:gd name="connsiteX10" fmla="*/ 5029200 w 8813800"/>
                  <a:gd name="connsiteY10" fmla="*/ 703476 h 1042878"/>
                  <a:gd name="connsiteX11" fmla="*/ 5353050 w 8813800"/>
                  <a:gd name="connsiteY11" fmla="*/ 189126 h 1042878"/>
                  <a:gd name="connsiteX12" fmla="*/ 5772150 w 8813800"/>
                  <a:gd name="connsiteY12" fmla="*/ 551076 h 1042878"/>
                  <a:gd name="connsiteX13" fmla="*/ 6096000 w 8813800"/>
                  <a:gd name="connsiteY13" fmla="*/ 131976 h 1042878"/>
                  <a:gd name="connsiteX14" fmla="*/ 6562724 w 8813800"/>
                  <a:gd name="connsiteY14" fmla="*/ 504318 h 1042878"/>
                  <a:gd name="connsiteX15" fmla="*/ 6762750 w 8813800"/>
                  <a:gd name="connsiteY15" fmla="*/ 93876 h 1042878"/>
                  <a:gd name="connsiteX16" fmla="*/ 7026227 w 8813800"/>
                  <a:gd name="connsiteY16" fmla="*/ 138113 h 1042878"/>
                  <a:gd name="connsiteX17" fmla="*/ 7258050 w 8813800"/>
                  <a:gd name="connsiteY17" fmla="*/ 922551 h 1042878"/>
                  <a:gd name="connsiteX18" fmla="*/ 7291934 w 8813800"/>
                  <a:gd name="connsiteY18" fmla="*/ 860081 h 1042878"/>
                  <a:gd name="connsiteX19" fmla="*/ 7496175 w 8813800"/>
                  <a:gd name="connsiteY19" fmla="*/ 122451 h 1042878"/>
                  <a:gd name="connsiteX20" fmla="*/ 8248650 w 8813800"/>
                  <a:gd name="connsiteY20" fmla="*/ 817776 h 1042878"/>
                  <a:gd name="connsiteX21" fmla="*/ 8724900 w 8813800"/>
                  <a:gd name="connsiteY21" fmla="*/ 408201 h 1042878"/>
                  <a:gd name="connsiteX22" fmla="*/ 8782050 w 8813800"/>
                  <a:gd name="connsiteY22" fmla="*/ 389151 h 1042878"/>
                  <a:gd name="connsiteX0" fmla="*/ 0 w 8813800"/>
                  <a:gd name="connsiteY0" fmla="*/ 408201 h 1042878"/>
                  <a:gd name="connsiteX1" fmla="*/ 371475 w 8813800"/>
                  <a:gd name="connsiteY1" fmla="*/ 217701 h 1042878"/>
                  <a:gd name="connsiteX2" fmla="*/ 904875 w 8813800"/>
                  <a:gd name="connsiteY2" fmla="*/ 617751 h 1042878"/>
                  <a:gd name="connsiteX3" fmla="*/ 1390650 w 8813800"/>
                  <a:gd name="connsiteY3" fmla="*/ 151026 h 1042878"/>
                  <a:gd name="connsiteX4" fmla="*/ 2038350 w 8813800"/>
                  <a:gd name="connsiteY4" fmla="*/ 627276 h 1042878"/>
                  <a:gd name="connsiteX5" fmla="*/ 2514600 w 8813800"/>
                  <a:gd name="connsiteY5" fmla="*/ 198651 h 1042878"/>
                  <a:gd name="connsiteX6" fmla="*/ 3105150 w 8813800"/>
                  <a:gd name="connsiteY6" fmla="*/ 512976 h 1042878"/>
                  <a:gd name="connsiteX7" fmla="*/ 3524250 w 8813800"/>
                  <a:gd name="connsiteY7" fmla="*/ 170076 h 1042878"/>
                  <a:gd name="connsiteX8" fmla="*/ 4162425 w 8813800"/>
                  <a:gd name="connsiteY8" fmla="*/ 703476 h 1042878"/>
                  <a:gd name="connsiteX9" fmla="*/ 4543425 w 8813800"/>
                  <a:gd name="connsiteY9" fmla="*/ 93876 h 1042878"/>
                  <a:gd name="connsiteX10" fmla="*/ 5029200 w 8813800"/>
                  <a:gd name="connsiteY10" fmla="*/ 703476 h 1042878"/>
                  <a:gd name="connsiteX11" fmla="*/ 5353050 w 8813800"/>
                  <a:gd name="connsiteY11" fmla="*/ 189126 h 1042878"/>
                  <a:gd name="connsiteX12" fmla="*/ 6052417 w 8813800"/>
                  <a:gd name="connsiteY12" fmla="*/ 736381 h 1042878"/>
                  <a:gd name="connsiteX13" fmla="*/ 6096000 w 8813800"/>
                  <a:gd name="connsiteY13" fmla="*/ 131976 h 1042878"/>
                  <a:gd name="connsiteX14" fmla="*/ 6562724 w 8813800"/>
                  <a:gd name="connsiteY14" fmla="*/ 504318 h 1042878"/>
                  <a:gd name="connsiteX15" fmla="*/ 6762750 w 8813800"/>
                  <a:gd name="connsiteY15" fmla="*/ 93876 h 1042878"/>
                  <a:gd name="connsiteX16" fmla="*/ 7026227 w 8813800"/>
                  <a:gd name="connsiteY16" fmla="*/ 138113 h 1042878"/>
                  <a:gd name="connsiteX17" fmla="*/ 7258050 w 8813800"/>
                  <a:gd name="connsiteY17" fmla="*/ 922551 h 1042878"/>
                  <a:gd name="connsiteX18" fmla="*/ 7291934 w 8813800"/>
                  <a:gd name="connsiteY18" fmla="*/ 860081 h 1042878"/>
                  <a:gd name="connsiteX19" fmla="*/ 7496175 w 8813800"/>
                  <a:gd name="connsiteY19" fmla="*/ 122451 h 1042878"/>
                  <a:gd name="connsiteX20" fmla="*/ 8248650 w 8813800"/>
                  <a:gd name="connsiteY20" fmla="*/ 817776 h 1042878"/>
                  <a:gd name="connsiteX21" fmla="*/ 8724900 w 8813800"/>
                  <a:gd name="connsiteY21" fmla="*/ 408201 h 1042878"/>
                  <a:gd name="connsiteX22" fmla="*/ 8782050 w 8813800"/>
                  <a:gd name="connsiteY22" fmla="*/ 389151 h 1042878"/>
                  <a:gd name="connsiteX0" fmla="*/ 0 w 8813800"/>
                  <a:gd name="connsiteY0" fmla="*/ 2418442 h 3053119"/>
                  <a:gd name="connsiteX1" fmla="*/ 371475 w 8813800"/>
                  <a:gd name="connsiteY1" fmla="*/ 2227942 h 3053119"/>
                  <a:gd name="connsiteX2" fmla="*/ 904875 w 8813800"/>
                  <a:gd name="connsiteY2" fmla="*/ 2627992 h 3053119"/>
                  <a:gd name="connsiteX3" fmla="*/ 1390650 w 8813800"/>
                  <a:gd name="connsiteY3" fmla="*/ 2161267 h 3053119"/>
                  <a:gd name="connsiteX4" fmla="*/ 2038350 w 8813800"/>
                  <a:gd name="connsiteY4" fmla="*/ 2637517 h 3053119"/>
                  <a:gd name="connsiteX5" fmla="*/ 2514600 w 8813800"/>
                  <a:gd name="connsiteY5" fmla="*/ 2208892 h 3053119"/>
                  <a:gd name="connsiteX6" fmla="*/ 3105150 w 8813800"/>
                  <a:gd name="connsiteY6" fmla="*/ 2523217 h 3053119"/>
                  <a:gd name="connsiteX7" fmla="*/ 3524250 w 8813800"/>
                  <a:gd name="connsiteY7" fmla="*/ 2180317 h 3053119"/>
                  <a:gd name="connsiteX8" fmla="*/ 4162425 w 8813800"/>
                  <a:gd name="connsiteY8" fmla="*/ 2713717 h 3053119"/>
                  <a:gd name="connsiteX9" fmla="*/ 4543425 w 8813800"/>
                  <a:gd name="connsiteY9" fmla="*/ 2104117 h 3053119"/>
                  <a:gd name="connsiteX10" fmla="*/ 5029200 w 8813800"/>
                  <a:gd name="connsiteY10" fmla="*/ 2713717 h 3053119"/>
                  <a:gd name="connsiteX11" fmla="*/ 5353050 w 8813800"/>
                  <a:gd name="connsiteY11" fmla="*/ 2199367 h 3053119"/>
                  <a:gd name="connsiteX12" fmla="*/ 6052417 w 8813800"/>
                  <a:gd name="connsiteY12" fmla="*/ 2746622 h 3053119"/>
                  <a:gd name="connsiteX13" fmla="*/ 6096000 w 8813800"/>
                  <a:gd name="connsiteY13" fmla="*/ 2142217 h 3053119"/>
                  <a:gd name="connsiteX14" fmla="*/ 7926124 w 8813800"/>
                  <a:gd name="connsiteY14" fmla="*/ 62058 h 3053119"/>
                  <a:gd name="connsiteX15" fmla="*/ 6562724 w 8813800"/>
                  <a:gd name="connsiteY15" fmla="*/ 2514559 h 3053119"/>
                  <a:gd name="connsiteX16" fmla="*/ 6762750 w 8813800"/>
                  <a:gd name="connsiteY16" fmla="*/ 2104117 h 3053119"/>
                  <a:gd name="connsiteX17" fmla="*/ 7026227 w 8813800"/>
                  <a:gd name="connsiteY17" fmla="*/ 2148354 h 3053119"/>
                  <a:gd name="connsiteX18" fmla="*/ 7258050 w 8813800"/>
                  <a:gd name="connsiteY18" fmla="*/ 2932792 h 3053119"/>
                  <a:gd name="connsiteX19" fmla="*/ 7291934 w 8813800"/>
                  <a:gd name="connsiteY19" fmla="*/ 2870322 h 3053119"/>
                  <a:gd name="connsiteX20" fmla="*/ 7496175 w 8813800"/>
                  <a:gd name="connsiteY20" fmla="*/ 2132692 h 3053119"/>
                  <a:gd name="connsiteX21" fmla="*/ 8248650 w 8813800"/>
                  <a:gd name="connsiteY21" fmla="*/ 2828017 h 3053119"/>
                  <a:gd name="connsiteX22" fmla="*/ 8724900 w 8813800"/>
                  <a:gd name="connsiteY22" fmla="*/ 2418442 h 3053119"/>
                  <a:gd name="connsiteX23" fmla="*/ 8782050 w 8813800"/>
                  <a:gd name="connsiteY23" fmla="*/ 2399392 h 3053119"/>
                  <a:gd name="connsiteX0" fmla="*/ 0 w 8813800"/>
                  <a:gd name="connsiteY0" fmla="*/ 408201 h 1042878"/>
                  <a:gd name="connsiteX1" fmla="*/ 371475 w 8813800"/>
                  <a:gd name="connsiteY1" fmla="*/ 217701 h 1042878"/>
                  <a:gd name="connsiteX2" fmla="*/ 904875 w 8813800"/>
                  <a:gd name="connsiteY2" fmla="*/ 617751 h 1042878"/>
                  <a:gd name="connsiteX3" fmla="*/ 1390650 w 8813800"/>
                  <a:gd name="connsiteY3" fmla="*/ 151026 h 1042878"/>
                  <a:gd name="connsiteX4" fmla="*/ 2038350 w 8813800"/>
                  <a:gd name="connsiteY4" fmla="*/ 627276 h 1042878"/>
                  <a:gd name="connsiteX5" fmla="*/ 2514600 w 8813800"/>
                  <a:gd name="connsiteY5" fmla="*/ 198651 h 1042878"/>
                  <a:gd name="connsiteX6" fmla="*/ 3105150 w 8813800"/>
                  <a:gd name="connsiteY6" fmla="*/ 512976 h 1042878"/>
                  <a:gd name="connsiteX7" fmla="*/ 3524250 w 8813800"/>
                  <a:gd name="connsiteY7" fmla="*/ 170076 h 1042878"/>
                  <a:gd name="connsiteX8" fmla="*/ 4162425 w 8813800"/>
                  <a:gd name="connsiteY8" fmla="*/ 703476 h 1042878"/>
                  <a:gd name="connsiteX9" fmla="*/ 4543425 w 8813800"/>
                  <a:gd name="connsiteY9" fmla="*/ 93876 h 1042878"/>
                  <a:gd name="connsiteX10" fmla="*/ 5029200 w 8813800"/>
                  <a:gd name="connsiteY10" fmla="*/ 703476 h 1042878"/>
                  <a:gd name="connsiteX11" fmla="*/ 5353050 w 8813800"/>
                  <a:gd name="connsiteY11" fmla="*/ 189126 h 1042878"/>
                  <a:gd name="connsiteX12" fmla="*/ 6052417 w 8813800"/>
                  <a:gd name="connsiteY12" fmla="*/ 736381 h 1042878"/>
                  <a:gd name="connsiteX13" fmla="*/ 6096000 w 8813800"/>
                  <a:gd name="connsiteY13" fmla="*/ 131976 h 1042878"/>
                  <a:gd name="connsiteX14" fmla="*/ 6562724 w 8813800"/>
                  <a:gd name="connsiteY14" fmla="*/ 504318 h 1042878"/>
                  <a:gd name="connsiteX15" fmla="*/ 6762750 w 8813800"/>
                  <a:gd name="connsiteY15" fmla="*/ 93876 h 1042878"/>
                  <a:gd name="connsiteX16" fmla="*/ 7026227 w 8813800"/>
                  <a:gd name="connsiteY16" fmla="*/ 138113 h 1042878"/>
                  <a:gd name="connsiteX17" fmla="*/ 7258050 w 8813800"/>
                  <a:gd name="connsiteY17" fmla="*/ 922551 h 1042878"/>
                  <a:gd name="connsiteX18" fmla="*/ 7291934 w 8813800"/>
                  <a:gd name="connsiteY18" fmla="*/ 860081 h 1042878"/>
                  <a:gd name="connsiteX19" fmla="*/ 7496175 w 8813800"/>
                  <a:gd name="connsiteY19" fmla="*/ 122451 h 1042878"/>
                  <a:gd name="connsiteX20" fmla="*/ 8248650 w 8813800"/>
                  <a:gd name="connsiteY20" fmla="*/ 817776 h 1042878"/>
                  <a:gd name="connsiteX21" fmla="*/ 8724900 w 8813800"/>
                  <a:gd name="connsiteY21" fmla="*/ 408201 h 1042878"/>
                  <a:gd name="connsiteX22" fmla="*/ 8782050 w 8813800"/>
                  <a:gd name="connsiteY22" fmla="*/ 389151 h 1042878"/>
                  <a:gd name="connsiteX0" fmla="*/ 0 w 8813800"/>
                  <a:gd name="connsiteY0" fmla="*/ 408201 h 1042878"/>
                  <a:gd name="connsiteX1" fmla="*/ 371475 w 8813800"/>
                  <a:gd name="connsiteY1" fmla="*/ 217701 h 1042878"/>
                  <a:gd name="connsiteX2" fmla="*/ 904875 w 8813800"/>
                  <a:gd name="connsiteY2" fmla="*/ 617751 h 1042878"/>
                  <a:gd name="connsiteX3" fmla="*/ 1390650 w 8813800"/>
                  <a:gd name="connsiteY3" fmla="*/ 151026 h 1042878"/>
                  <a:gd name="connsiteX4" fmla="*/ 2038350 w 8813800"/>
                  <a:gd name="connsiteY4" fmla="*/ 627276 h 1042878"/>
                  <a:gd name="connsiteX5" fmla="*/ 2514600 w 8813800"/>
                  <a:gd name="connsiteY5" fmla="*/ 198651 h 1042878"/>
                  <a:gd name="connsiteX6" fmla="*/ 3105150 w 8813800"/>
                  <a:gd name="connsiteY6" fmla="*/ 512976 h 1042878"/>
                  <a:gd name="connsiteX7" fmla="*/ 3524250 w 8813800"/>
                  <a:gd name="connsiteY7" fmla="*/ 170076 h 1042878"/>
                  <a:gd name="connsiteX8" fmla="*/ 4162425 w 8813800"/>
                  <a:gd name="connsiteY8" fmla="*/ 703476 h 1042878"/>
                  <a:gd name="connsiteX9" fmla="*/ 4543425 w 8813800"/>
                  <a:gd name="connsiteY9" fmla="*/ 93876 h 1042878"/>
                  <a:gd name="connsiteX10" fmla="*/ 5029200 w 8813800"/>
                  <a:gd name="connsiteY10" fmla="*/ 703476 h 1042878"/>
                  <a:gd name="connsiteX11" fmla="*/ 5353050 w 8813800"/>
                  <a:gd name="connsiteY11" fmla="*/ 189126 h 1042878"/>
                  <a:gd name="connsiteX12" fmla="*/ 6052417 w 8813800"/>
                  <a:gd name="connsiteY12" fmla="*/ 736381 h 1042878"/>
                  <a:gd name="connsiteX13" fmla="*/ 6562724 w 8813800"/>
                  <a:gd name="connsiteY13" fmla="*/ 504318 h 1042878"/>
                  <a:gd name="connsiteX14" fmla="*/ 6762750 w 8813800"/>
                  <a:gd name="connsiteY14" fmla="*/ 93876 h 1042878"/>
                  <a:gd name="connsiteX15" fmla="*/ 7026227 w 8813800"/>
                  <a:gd name="connsiteY15" fmla="*/ 138113 h 1042878"/>
                  <a:gd name="connsiteX16" fmla="*/ 7258050 w 8813800"/>
                  <a:gd name="connsiteY16" fmla="*/ 922551 h 1042878"/>
                  <a:gd name="connsiteX17" fmla="*/ 7291934 w 8813800"/>
                  <a:gd name="connsiteY17" fmla="*/ 860081 h 1042878"/>
                  <a:gd name="connsiteX18" fmla="*/ 7496175 w 8813800"/>
                  <a:gd name="connsiteY18" fmla="*/ 122451 h 1042878"/>
                  <a:gd name="connsiteX19" fmla="*/ 8248650 w 8813800"/>
                  <a:gd name="connsiteY19" fmla="*/ 817776 h 1042878"/>
                  <a:gd name="connsiteX20" fmla="*/ 8724900 w 8813800"/>
                  <a:gd name="connsiteY20" fmla="*/ 408201 h 1042878"/>
                  <a:gd name="connsiteX21" fmla="*/ 8782050 w 8813800"/>
                  <a:gd name="connsiteY21" fmla="*/ 389151 h 1042878"/>
                  <a:gd name="connsiteX0" fmla="*/ 0 w 8813800"/>
                  <a:gd name="connsiteY0" fmla="*/ 414035 h 1048712"/>
                  <a:gd name="connsiteX1" fmla="*/ 371475 w 8813800"/>
                  <a:gd name="connsiteY1" fmla="*/ 223535 h 1048712"/>
                  <a:gd name="connsiteX2" fmla="*/ 904875 w 8813800"/>
                  <a:gd name="connsiteY2" fmla="*/ 623585 h 1048712"/>
                  <a:gd name="connsiteX3" fmla="*/ 1390650 w 8813800"/>
                  <a:gd name="connsiteY3" fmla="*/ 156860 h 1048712"/>
                  <a:gd name="connsiteX4" fmla="*/ 2038350 w 8813800"/>
                  <a:gd name="connsiteY4" fmla="*/ 633110 h 1048712"/>
                  <a:gd name="connsiteX5" fmla="*/ 2514600 w 8813800"/>
                  <a:gd name="connsiteY5" fmla="*/ 204485 h 1048712"/>
                  <a:gd name="connsiteX6" fmla="*/ 3105150 w 8813800"/>
                  <a:gd name="connsiteY6" fmla="*/ 518810 h 1048712"/>
                  <a:gd name="connsiteX7" fmla="*/ 3524250 w 8813800"/>
                  <a:gd name="connsiteY7" fmla="*/ 175910 h 1048712"/>
                  <a:gd name="connsiteX8" fmla="*/ 4162425 w 8813800"/>
                  <a:gd name="connsiteY8" fmla="*/ 709310 h 1048712"/>
                  <a:gd name="connsiteX9" fmla="*/ 4543425 w 8813800"/>
                  <a:gd name="connsiteY9" fmla="*/ 99710 h 1048712"/>
                  <a:gd name="connsiteX10" fmla="*/ 5029200 w 8813800"/>
                  <a:gd name="connsiteY10" fmla="*/ 709310 h 1048712"/>
                  <a:gd name="connsiteX11" fmla="*/ 5353050 w 8813800"/>
                  <a:gd name="connsiteY11" fmla="*/ 194960 h 1048712"/>
                  <a:gd name="connsiteX12" fmla="*/ 6052417 w 8813800"/>
                  <a:gd name="connsiteY12" fmla="*/ 742215 h 1048712"/>
                  <a:gd name="connsiteX13" fmla="*/ 6762750 w 8813800"/>
                  <a:gd name="connsiteY13" fmla="*/ 99710 h 1048712"/>
                  <a:gd name="connsiteX14" fmla="*/ 7026227 w 8813800"/>
                  <a:gd name="connsiteY14" fmla="*/ 143947 h 1048712"/>
                  <a:gd name="connsiteX15" fmla="*/ 7258050 w 8813800"/>
                  <a:gd name="connsiteY15" fmla="*/ 928385 h 1048712"/>
                  <a:gd name="connsiteX16" fmla="*/ 7291934 w 8813800"/>
                  <a:gd name="connsiteY16" fmla="*/ 865915 h 1048712"/>
                  <a:gd name="connsiteX17" fmla="*/ 7496175 w 8813800"/>
                  <a:gd name="connsiteY17" fmla="*/ 128285 h 1048712"/>
                  <a:gd name="connsiteX18" fmla="*/ 8248650 w 8813800"/>
                  <a:gd name="connsiteY18" fmla="*/ 823610 h 1048712"/>
                  <a:gd name="connsiteX19" fmla="*/ 8724900 w 8813800"/>
                  <a:gd name="connsiteY19" fmla="*/ 414035 h 1048712"/>
                  <a:gd name="connsiteX20" fmla="*/ 8782050 w 8813800"/>
                  <a:gd name="connsiteY20" fmla="*/ 394985 h 1048712"/>
                  <a:gd name="connsiteX0" fmla="*/ 0 w 8813800"/>
                  <a:gd name="connsiteY0" fmla="*/ 345353 h 987403"/>
                  <a:gd name="connsiteX1" fmla="*/ 371475 w 8813800"/>
                  <a:gd name="connsiteY1" fmla="*/ 154853 h 987403"/>
                  <a:gd name="connsiteX2" fmla="*/ 904875 w 8813800"/>
                  <a:gd name="connsiteY2" fmla="*/ 554903 h 987403"/>
                  <a:gd name="connsiteX3" fmla="*/ 1390650 w 8813800"/>
                  <a:gd name="connsiteY3" fmla="*/ 88178 h 987403"/>
                  <a:gd name="connsiteX4" fmla="*/ 2038350 w 8813800"/>
                  <a:gd name="connsiteY4" fmla="*/ 564428 h 987403"/>
                  <a:gd name="connsiteX5" fmla="*/ 2514600 w 8813800"/>
                  <a:gd name="connsiteY5" fmla="*/ 135803 h 987403"/>
                  <a:gd name="connsiteX6" fmla="*/ 3105150 w 8813800"/>
                  <a:gd name="connsiteY6" fmla="*/ 450128 h 987403"/>
                  <a:gd name="connsiteX7" fmla="*/ 3524250 w 8813800"/>
                  <a:gd name="connsiteY7" fmla="*/ 107228 h 987403"/>
                  <a:gd name="connsiteX8" fmla="*/ 4162425 w 8813800"/>
                  <a:gd name="connsiteY8" fmla="*/ 640628 h 987403"/>
                  <a:gd name="connsiteX9" fmla="*/ 4543425 w 8813800"/>
                  <a:gd name="connsiteY9" fmla="*/ 31028 h 987403"/>
                  <a:gd name="connsiteX10" fmla="*/ 5029200 w 8813800"/>
                  <a:gd name="connsiteY10" fmla="*/ 640628 h 987403"/>
                  <a:gd name="connsiteX11" fmla="*/ 5353050 w 8813800"/>
                  <a:gd name="connsiteY11" fmla="*/ 126278 h 987403"/>
                  <a:gd name="connsiteX12" fmla="*/ 6052417 w 8813800"/>
                  <a:gd name="connsiteY12" fmla="*/ 673533 h 987403"/>
                  <a:gd name="connsiteX13" fmla="*/ 6762750 w 8813800"/>
                  <a:gd name="connsiteY13" fmla="*/ 31028 h 987403"/>
                  <a:gd name="connsiteX14" fmla="*/ 7258050 w 8813800"/>
                  <a:gd name="connsiteY14" fmla="*/ 859703 h 987403"/>
                  <a:gd name="connsiteX15" fmla="*/ 7291934 w 8813800"/>
                  <a:gd name="connsiteY15" fmla="*/ 797233 h 987403"/>
                  <a:gd name="connsiteX16" fmla="*/ 7496175 w 8813800"/>
                  <a:gd name="connsiteY16" fmla="*/ 59603 h 987403"/>
                  <a:gd name="connsiteX17" fmla="*/ 8248650 w 8813800"/>
                  <a:gd name="connsiteY17" fmla="*/ 754928 h 987403"/>
                  <a:gd name="connsiteX18" fmla="*/ 8724900 w 8813800"/>
                  <a:gd name="connsiteY18" fmla="*/ 345353 h 987403"/>
                  <a:gd name="connsiteX19" fmla="*/ 8782050 w 8813800"/>
                  <a:gd name="connsiteY19" fmla="*/ 326303 h 987403"/>
                  <a:gd name="connsiteX0" fmla="*/ 0 w 8813800"/>
                  <a:gd name="connsiteY0" fmla="*/ 345353 h 864465"/>
                  <a:gd name="connsiteX1" fmla="*/ 371475 w 8813800"/>
                  <a:gd name="connsiteY1" fmla="*/ 154853 h 864465"/>
                  <a:gd name="connsiteX2" fmla="*/ 904875 w 8813800"/>
                  <a:gd name="connsiteY2" fmla="*/ 554903 h 864465"/>
                  <a:gd name="connsiteX3" fmla="*/ 1390650 w 8813800"/>
                  <a:gd name="connsiteY3" fmla="*/ 88178 h 864465"/>
                  <a:gd name="connsiteX4" fmla="*/ 2038350 w 8813800"/>
                  <a:gd name="connsiteY4" fmla="*/ 564428 h 864465"/>
                  <a:gd name="connsiteX5" fmla="*/ 2514600 w 8813800"/>
                  <a:gd name="connsiteY5" fmla="*/ 135803 h 864465"/>
                  <a:gd name="connsiteX6" fmla="*/ 3105150 w 8813800"/>
                  <a:gd name="connsiteY6" fmla="*/ 450128 h 864465"/>
                  <a:gd name="connsiteX7" fmla="*/ 3524250 w 8813800"/>
                  <a:gd name="connsiteY7" fmla="*/ 107228 h 864465"/>
                  <a:gd name="connsiteX8" fmla="*/ 4162425 w 8813800"/>
                  <a:gd name="connsiteY8" fmla="*/ 640628 h 864465"/>
                  <a:gd name="connsiteX9" fmla="*/ 4543425 w 8813800"/>
                  <a:gd name="connsiteY9" fmla="*/ 31028 h 864465"/>
                  <a:gd name="connsiteX10" fmla="*/ 5029200 w 8813800"/>
                  <a:gd name="connsiteY10" fmla="*/ 640628 h 864465"/>
                  <a:gd name="connsiteX11" fmla="*/ 5353050 w 8813800"/>
                  <a:gd name="connsiteY11" fmla="*/ 126278 h 864465"/>
                  <a:gd name="connsiteX12" fmla="*/ 6052417 w 8813800"/>
                  <a:gd name="connsiteY12" fmla="*/ 673533 h 864465"/>
                  <a:gd name="connsiteX13" fmla="*/ 6762750 w 8813800"/>
                  <a:gd name="connsiteY13" fmla="*/ 31028 h 864465"/>
                  <a:gd name="connsiteX14" fmla="*/ 7258050 w 8813800"/>
                  <a:gd name="connsiteY14" fmla="*/ 859703 h 864465"/>
                  <a:gd name="connsiteX15" fmla="*/ 7496175 w 8813800"/>
                  <a:gd name="connsiteY15" fmla="*/ 59603 h 864465"/>
                  <a:gd name="connsiteX16" fmla="*/ 8248650 w 8813800"/>
                  <a:gd name="connsiteY16" fmla="*/ 754928 h 864465"/>
                  <a:gd name="connsiteX17" fmla="*/ 8724900 w 8813800"/>
                  <a:gd name="connsiteY17" fmla="*/ 345353 h 864465"/>
                  <a:gd name="connsiteX18" fmla="*/ 8782050 w 8813800"/>
                  <a:gd name="connsiteY18" fmla="*/ 326303 h 864465"/>
                  <a:gd name="connsiteX0" fmla="*/ 0 w 8813800"/>
                  <a:gd name="connsiteY0" fmla="*/ 345353 h 864465"/>
                  <a:gd name="connsiteX1" fmla="*/ 371475 w 8813800"/>
                  <a:gd name="connsiteY1" fmla="*/ 154853 h 864465"/>
                  <a:gd name="connsiteX2" fmla="*/ 904875 w 8813800"/>
                  <a:gd name="connsiteY2" fmla="*/ 554903 h 864465"/>
                  <a:gd name="connsiteX3" fmla="*/ 1390650 w 8813800"/>
                  <a:gd name="connsiteY3" fmla="*/ 88178 h 864465"/>
                  <a:gd name="connsiteX4" fmla="*/ 2038350 w 8813800"/>
                  <a:gd name="connsiteY4" fmla="*/ 564428 h 864465"/>
                  <a:gd name="connsiteX5" fmla="*/ 2514600 w 8813800"/>
                  <a:gd name="connsiteY5" fmla="*/ 135803 h 864465"/>
                  <a:gd name="connsiteX6" fmla="*/ 3105150 w 8813800"/>
                  <a:gd name="connsiteY6" fmla="*/ 450128 h 864465"/>
                  <a:gd name="connsiteX7" fmla="*/ 3524250 w 8813800"/>
                  <a:gd name="connsiteY7" fmla="*/ 107228 h 864465"/>
                  <a:gd name="connsiteX8" fmla="*/ 4162425 w 8813800"/>
                  <a:gd name="connsiteY8" fmla="*/ 640628 h 864465"/>
                  <a:gd name="connsiteX9" fmla="*/ 4543425 w 8813800"/>
                  <a:gd name="connsiteY9" fmla="*/ 31028 h 864465"/>
                  <a:gd name="connsiteX10" fmla="*/ 5029200 w 8813800"/>
                  <a:gd name="connsiteY10" fmla="*/ 640628 h 864465"/>
                  <a:gd name="connsiteX11" fmla="*/ 5353050 w 8813800"/>
                  <a:gd name="connsiteY11" fmla="*/ 126278 h 864465"/>
                  <a:gd name="connsiteX12" fmla="*/ 6052417 w 8813800"/>
                  <a:gd name="connsiteY12" fmla="*/ 673533 h 864465"/>
                  <a:gd name="connsiteX13" fmla="*/ 6762750 w 8813800"/>
                  <a:gd name="connsiteY13" fmla="*/ 31028 h 864465"/>
                  <a:gd name="connsiteX14" fmla="*/ 7258050 w 8813800"/>
                  <a:gd name="connsiteY14" fmla="*/ 859703 h 864465"/>
                  <a:gd name="connsiteX15" fmla="*/ 8056709 w 8813800"/>
                  <a:gd name="connsiteY15" fmla="*/ 59604 h 864465"/>
                  <a:gd name="connsiteX16" fmla="*/ 8248650 w 8813800"/>
                  <a:gd name="connsiteY16" fmla="*/ 754928 h 864465"/>
                  <a:gd name="connsiteX17" fmla="*/ 8724900 w 8813800"/>
                  <a:gd name="connsiteY17" fmla="*/ 345353 h 864465"/>
                  <a:gd name="connsiteX18" fmla="*/ 8782050 w 8813800"/>
                  <a:gd name="connsiteY18" fmla="*/ 326303 h 864465"/>
                  <a:gd name="connsiteX0" fmla="*/ 0 w 8813800"/>
                  <a:gd name="connsiteY0" fmla="*/ 345066 h 802266"/>
                  <a:gd name="connsiteX1" fmla="*/ 371475 w 8813800"/>
                  <a:gd name="connsiteY1" fmla="*/ 154566 h 802266"/>
                  <a:gd name="connsiteX2" fmla="*/ 904875 w 8813800"/>
                  <a:gd name="connsiteY2" fmla="*/ 554616 h 802266"/>
                  <a:gd name="connsiteX3" fmla="*/ 1390650 w 8813800"/>
                  <a:gd name="connsiteY3" fmla="*/ 87891 h 802266"/>
                  <a:gd name="connsiteX4" fmla="*/ 2038350 w 8813800"/>
                  <a:gd name="connsiteY4" fmla="*/ 564141 h 802266"/>
                  <a:gd name="connsiteX5" fmla="*/ 2514600 w 8813800"/>
                  <a:gd name="connsiteY5" fmla="*/ 135516 h 802266"/>
                  <a:gd name="connsiteX6" fmla="*/ 3105150 w 8813800"/>
                  <a:gd name="connsiteY6" fmla="*/ 449841 h 802266"/>
                  <a:gd name="connsiteX7" fmla="*/ 3524250 w 8813800"/>
                  <a:gd name="connsiteY7" fmla="*/ 106941 h 802266"/>
                  <a:gd name="connsiteX8" fmla="*/ 4162425 w 8813800"/>
                  <a:gd name="connsiteY8" fmla="*/ 640341 h 802266"/>
                  <a:gd name="connsiteX9" fmla="*/ 4543425 w 8813800"/>
                  <a:gd name="connsiteY9" fmla="*/ 30741 h 802266"/>
                  <a:gd name="connsiteX10" fmla="*/ 5029200 w 8813800"/>
                  <a:gd name="connsiteY10" fmla="*/ 640341 h 802266"/>
                  <a:gd name="connsiteX11" fmla="*/ 5353050 w 8813800"/>
                  <a:gd name="connsiteY11" fmla="*/ 125991 h 802266"/>
                  <a:gd name="connsiteX12" fmla="*/ 6052417 w 8813800"/>
                  <a:gd name="connsiteY12" fmla="*/ 673246 h 802266"/>
                  <a:gd name="connsiteX13" fmla="*/ 6762750 w 8813800"/>
                  <a:gd name="connsiteY13" fmla="*/ 30741 h 802266"/>
                  <a:gd name="connsiteX14" fmla="*/ 7538317 w 8813800"/>
                  <a:gd name="connsiteY14" fmla="*/ 488807 h 802266"/>
                  <a:gd name="connsiteX15" fmla="*/ 8056709 w 8813800"/>
                  <a:gd name="connsiteY15" fmla="*/ 59317 h 802266"/>
                  <a:gd name="connsiteX16" fmla="*/ 8248650 w 8813800"/>
                  <a:gd name="connsiteY16" fmla="*/ 754641 h 802266"/>
                  <a:gd name="connsiteX17" fmla="*/ 8724900 w 8813800"/>
                  <a:gd name="connsiteY17" fmla="*/ 345066 h 802266"/>
                  <a:gd name="connsiteX18" fmla="*/ 8782050 w 8813800"/>
                  <a:gd name="connsiteY18" fmla="*/ 326016 h 802266"/>
                  <a:gd name="connsiteX0" fmla="*/ 0 w 8813800"/>
                  <a:gd name="connsiteY0" fmla="*/ 345066 h 778597"/>
                  <a:gd name="connsiteX1" fmla="*/ 371475 w 8813800"/>
                  <a:gd name="connsiteY1" fmla="*/ 154566 h 778597"/>
                  <a:gd name="connsiteX2" fmla="*/ 904875 w 8813800"/>
                  <a:gd name="connsiteY2" fmla="*/ 554616 h 778597"/>
                  <a:gd name="connsiteX3" fmla="*/ 1390650 w 8813800"/>
                  <a:gd name="connsiteY3" fmla="*/ 87891 h 778597"/>
                  <a:gd name="connsiteX4" fmla="*/ 2038350 w 8813800"/>
                  <a:gd name="connsiteY4" fmla="*/ 564141 h 778597"/>
                  <a:gd name="connsiteX5" fmla="*/ 2514600 w 8813800"/>
                  <a:gd name="connsiteY5" fmla="*/ 135516 h 778597"/>
                  <a:gd name="connsiteX6" fmla="*/ 3105150 w 8813800"/>
                  <a:gd name="connsiteY6" fmla="*/ 449841 h 778597"/>
                  <a:gd name="connsiteX7" fmla="*/ 3524250 w 8813800"/>
                  <a:gd name="connsiteY7" fmla="*/ 106941 h 778597"/>
                  <a:gd name="connsiteX8" fmla="*/ 4162425 w 8813800"/>
                  <a:gd name="connsiteY8" fmla="*/ 640341 h 778597"/>
                  <a:gd name="connsiteX9" fmla="*/ 4543425 w 8813800"/>
                  <a:gd name="connsiteY9" fmla="*/ 30741 h 778597"/>
                  <a:gd name="connsiteX10" fmla="*/ 5029200 w 8813800"/>
                  <a:gd name="connsiteY10" fmla="*/ 640341 h 778597"/>
                  <a:gd name="connsiteX11" fmla="*/ 5353050 w 8813800"/>
                  <a:gd name="connsiteY11" fmla="*/ 125991 h 778597"/>
                  <a:gd name="connsiteX12" fmla="*/ 6052417 w 8813800"/>
                  <a:gd name="connsiteY12" fmla="*/ 673246 h 778597"/>
                  <a:gd name="connsiteX13" fmla="*/ 6762750 w 8813800"/>
                  <a:gd name="connsiteY13" fmla="*/ 30741 h 778597"/>
                  <a:gd name="connsiteX14" fmla="*/ 7538317 w 8813800"/>
                  <a:gd name="connsiteY14" fmla="*/ 488807 h 778597"/>
                  <a:gd name="connsiteX15" fmla="*/ 8248650 w 8813800"/>
                  <a:gd name="connsiteY15" fmla="*/ 754641 h 778597"/>
                  <a:gd name="connsiteX16" fmla="*/ 8724900 w 8813800"/>
                  <a:gd name="connsiteY16" fmla="*/ 345066 h 778597"/>
                  <a:gd name="connsiteX17" fmla="*/ 8782050 w 8813800"/>
                  <a:gd name="connsiteY17" fmla="*/ 326016 h 778597"/>
                  <a:gd name="connsiteX0" fmla="*/ 0 w 8813800"/>
                  <a:gd name="connsiteY0" fmla="*/ 345066 h 689121"/>
                  <a:gd name="connsiteX1" fmla="*/ 371475 w 8813800"/>
                  <a:gd name="connsiteY1" fmla="*/ 154566 h 689121"/>
                  <a:gd name="connsiteX2" fmla="*/ 904875 w 8813800"/>
                  <a:gd name="connsiteY2" fmla="*/ 554616 h 689121"/>
                  <a:gd name="connsiteX3" fmla="*/ 1390650 w 8813800"/>
                  <a:gd name="connsiteY3" fmla="*/ 87891 h 689121"/>
                  <a:gd name="connsiteX4" fmla="*/ 2038350 w 8813800"/>
                  <a:gd name="connsiteY4" fmla="*/ 564141 h 689121"/>
                  <a:gd name="connsiteX5" fmla="*/ 2514600 w 8813800"/>
                  <a:gd name="connsiteY5" fmla="*/ 135516 h 689121"/>
                  <a:gd name="connsiteX6" fmla="*/ 3105150 w 8813800"/>
                  <a:gd name="connsiteY6" fmla="*/ 449841 h 689121"/>
                  <a:gd name="connsiteX7" fmla="*/ 3524250 w 8813800"/>
                  <a:gd name="connsiteY7" fmla="*/ 106941 h 689121"/>
                  <a:gd name="connsiteX8" fmla="*/ 4162425 w 8813800"/>
                  <a:gd name="connsiteY8" fmla="*/ 640341 h 689121"/>
                  <a:gd name="connsiteX9" fmla="*/ 4543425 w 8813800"/>
                  <a:gd name="connsiteY9" fmla="*/ 30741 h 689121"/>
                  <a:gd name="connsiteX10" fmla="*/ 5029200 w 8813800"/>
                  <a:gd name="connsiteY10" fmla="*/ 640341 h 689121"/>
                  <a:gd name="connsiteX11" fmla="*/ 5353050 w 8813800"/>
                  <a:gd name="connsiteY11" fmla="*/ 125991 h 689121"/>
                  <a:gd name="connsiteX12" fmla="*/ 6052417 w 8813800"/>
                  <a:gd name="connsiteY12" fmla="*/ 673246 h 689121"/>
                  <a:gd name="connsiteX13" fmla="*/ 6762750 w 8813800"/>
                  <a:gd name="connsiteY13" fmla="*/ 30741 h 689121"/>
                  <a:gd name="connsiteX14" fmla="*/ 7538317 w 8813800"/>
                  <a:gd name="connsiteY14" fmla="*/ 488807 h 689121"/>
                  <a:gd name="connsiteX15" fmla="*/ 8248649 w 8813800"/>
                  <a:gd name="connsiteY15" fmla="*/ 198728 h 689121"/>
                  <a:gd name="connsiteX16" fmla="*/ 8724900 w 8813800"/>
                  <a:gd name="connsiteY16" fmla="*/ 345066 h 689121"/>
                  <a:gd name="connsiteX17" fmla="*/ 8782050 w 8813800"/>
                  <a:gd name="connsiteY17" fmla="*/ 326016 h 689121"/>
                  <a:gd name="connsiteX0" fmla="*/ 0 w 8813800"/>
                  <a:gd name="connsiteY0" fmla="*/ 345066 h 686614"/>
                  <a:gd name="connsiteX1" fmla="*/ 371475 w 8813800"/>
                  <a:gd name="connsiteY1" fmla="*/ 154566 h 686614"/>
                  <a:gd name="connsiteX2" fmla="*/ 904875 w 8813800"/>
                  <a:gd name="connsiteY2" fmla="*/ 554616 h 686614"/>
                  <a:gd name="connsiteX3" fmla="*/ 1390650 w 8813800"/>
                  <a:gd name="connsiteY3" fmla="*/ 87891 h 686614"/>
                  <a:gd name="connsiteX4" fmla="*/ 2038350 w 8813800"/>
                  <a:gd name="connsiteY4" fmla="*/ 564141 h 686614"/>
                  <a:gd name="connsiteX5" fmla="*/ 2514600 w 8813800"/>
                  <a:gd name="connsiteY5" fmla="*/ 135516 h 686614"/>
                  <a:gd name="connsiteX6" fmla="*/ 3105150 w 8813800"/>
                  <a:gd name="connsiteY6" fmla="*/ 449841 h 686614"/>
                  <a:gd name="connsiteX7" fmla="*/ 3524250 w 8813800"/>
                  <a:gd name="connsiteY7" fmla="*/ 106941 h 686614"/>
                  <a:gd name="connsiteX8" fmla="*/ 4162425 w 8813800"/>
                  <a:gd name="connsiteY8" fmla="*/ 640341 h 686614"/>
                  <a:gd name="connsiteX9" fmla="*/ 4543425 w 8813800"/>
                  <a:gd name="connsiteY9" fmla="*/ 30741 h 686614"/>
                  <a:gd name="connsiteX10" fmla="*/ 5029200 w 8813800"/>
                  <a:gd name="connsiteY10" fmla="*/ 640341 h 686614"/>
                  <a:gd name="connsiteX11" fmla="*/ 5353050 w 8813800"/>
                  <a:gd name="connsiteY11" fmla="*/ 125991 h 686614"/>
                  <a:gd name="connsiteX12" fmla="*/ 5639042 w 8813800"/>
                  <a:gd name="connsiteY12" fmla="*/ 110944 h 686614"/>
                  <a:gd name="connsiteX13" fmla="*/ 6052417 w 8813800"/>
                  <a:gd name="connsiteY13" fmla="*/ 673246 h 686614"/>
                  <a:gd name="connsiteX14" fmla="*/ 6762750 w 8813800"/>
                  <a:gd name="connsiteY14" fmla="*/ 30741 h 686614"/>
                  <a:gd name="connsiteX15" fmla="*/ 7538317 w 8813800"/>
                  <a:gd name="connsiteY15" fmla="*/ 488807 h 686614"/>
                  <a:gd name="connsiteX16" fmla="*/ 8248649 w 8813800"/>
                  <a:gd name="connsiteY16" fmla="*/ 198728 h 686614"/>
                  <a:gd name="connsiteX17" fmla="*/ 8724900 w 8813800"/>
                  <a:gd name="connsiteY17" fmla="*/ 345066 h 686614"/>
                  <a:gd name="connsiteX18" fmla="*/ 8782050 w 8813800"/>
                  <a:gd name="connsiteY18" fmla="*/ 326016 h 68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13800" h="686614">
                    <a:moveTo>
                      <a:pt x="0" y="345066"/>
                    </a:moveTo>
                    <a:cubicBezTo>
                      <a:pt x="110331" y="232353"/>
                      <a:pt x="220663" y="119641"/>
                      <a:pt x="371475" y="154566"/>
                    </a:cubicBezTo>
                    <a:cubicBezTo>
                      <a:pt x="522287" y="189491"/>
                      <a:pt x="735013" y="565729"/>
                      <a:pt x="904875" y="554616"/>
                    </a:cubicBezTo>
                    <a:cubicBezTo>
                      <a:pt x="1074738" y="543504"/>
                      <a:pt x="1201738" y="86304"/>
                      <a:pt x="1390650" y="87891"/>
                    </a:cubicBezTo>
                    <a:cubicBezTo>
                      <a:pt x="1579562" y="89478"/>
                      <a:pt x="1851025" y="556204"/>
                      <a:pt x="2038350" y="564141"/>
                    </a:cubicBezTo>
                    <a:cubicBezTo>
                      <a:pt x="2225675" y="572078"/>
                      <a:pt x="2336800" y="154566"/>
                      <a:pt x="2514600" y="135516"/>
                    </a:cubicBezTo>
                    <a:cubicBezTo>
                      <a:pt x="2692400" y="116466"/>
                      <a:pt x="2936875" y="454604"/>
                      <a:pt x="3105150" y="449841"/>
                    </a:cubicBezTo>
                    <a:cubicBezTo>
                      <a:pt x="3273425" y="445079"/>
                      <a:pt x="3348038" y="75191"/>
                      <a:pt x="3524250" y="106941"/>
                    </a:cubicBezTo>
                    <a:cubicBezTo>
                      <a:pt x="3700463" y="138691"/>
                      <a:pt x="3992563" y="653041"/>
                      <a:pt x="4162425" y="640341"/>
                    </a:cubicBezTo>
                    <a:cubicBezTo>
                      <a:pt x="4332288" y="627641"/>
                      <a:pt x="4398963" y="30741"/>
                      <a:pt x="4543425" y="30741"/>
                    </a:cubicBezTo>
                    <a:cubicBezTo>
                      <a:pt x="4687887" y="30741"/>
                      <a:pt x="4894263" y="624466"/>
                      <a:pt x="5029200" y="640341"/>
                    </a:cubicBezTo>
                    <a:cubicBezTo>
                      <a:pt x="5164137" y="656216"/>
                      <a:pt x="5251410" y="214224"/>
                      <a:pt x="5353050" y="125991"/>
                    </a:cubicBezTo>
                    <a:cubicBezTo>
                      <a:pt x="5454690" y="37758"/>
                      <a:pt x="5522481" y="19735"/>
                      <a:pt x="5639042" y="110944"/>
                    </a:cubicBezTo>
                    <a:cubicBezTo>
                      <a:pt x="5755603" y="202153"/>
                      <a:pt x="5865132" y="686613"/>
                      <a:pt x="6052417" y="673246"/>
                    </a:cubicBezTo>
                    <a:cubicBezTo>
                      <a:pt x="6239702" y="659879"/>
                      <a:pt x="6515100" y="61481"/>
                      <a:pt x="6762750" y="30741"/>
                    </a:cubicBezTo>
                    <a:cubicBezTo>
                      <a:pt x="7010400" y="1"/>
                      <a:pt x="7290667" y="460809"/>
                      <a:pt x="7538317" y="488807"/>
                    </a:cubicBezTo>
                    <a:cubicBezTo>
                      <a:pt x="7785967" y="516805"/>
                      <a:pt x="8050885" y="222685"/>
                      <a:pt x="8248649" y="198728"/>
                    </a:cubicBezTo>
                    <a:cubicBezTo>
                      <a:pt x="8446413" y="174771"/>
                      <a:pt x="8636000" y="323851"/>
                      <a:pt x="8724900" y="345066"/>
                    </a:cubicBezTo>
                    <a:cubicBezTo>
                      <a:pt x="8813800" y="366281"/>
                      <a:pt x="8797925" y="299822"/>
                      <a:pt x="8782050" y="326016"/>
                    </a:cubicBezTo>
                  </a:path>
                </a:pathLst>
              </a:custGeom>
              <a:ln w="25400">
                <a:solidFill>
                  <a:srgbClr val="0033CC">
                    <a:alpha val="82000"/>
                  </a:srgb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4" name="Group 129"/>
              <p:cNvGrpSpPr>
                <a:grpSpLocks/>
              </p:cNvGrpSpPr>
              <p:nvPr/>
            </p:nvGrpSpPr>
            <p:grpSpPr bwMode="auto">
              <a:xfrm>
                <a:off x="1146269" y="609600"/>
                <a:ext cx="7598197" cy="4113129"/>
                <a:chOff x="1187458" y="609600"/>
                <a:chExt cx="7598196" cy="4113129"/>
              </a:xfrm>
            </p:grpSpPr>
            <p:grpSp>
              <p:nvGrpSpPr>
                <p:cNvPr id="5" name="Group 71"/>
                <p:cNvGrpSpPr>
                  <a:grpSpLocks/>
                </p:cNvGrpSpPr>
                <p:nvPr/>
              </p:nvGrpSpPr>
              <p:grpSpPr bwMode="auto">
                <a:xfrm>
                  <a:off x="1187458" y="609600"/>
                  <a:ext cx="7598196" cy="4113129"/>
                  <a:chOff x="577858" y="152400"/>
                  <a:chExt cx="7598197" cy="4561834"/>
                </a:xfrm>
              </p:grpSpPr>
              <p:grpSp>
                <p:nvGrpSpPr>
                  <p:cNvPr id="6" name="Group 67"/>
                  <p:cNvGrpSpPr>
                    <a:grpSpLocks/>
                  </p:cNvGrpSpPr>
                  <p:nvPr/>
                </p:nvGrpSpPr>
                <p:grpSpPr bwMode="auto">
                  <a:xfrm>
                    <a:off x="4460345" y="152400"/>
                    <a:ext cx="3715710" cy="4561834"/>
                    <a:chOff x="4460345" y="152400"/>
                    <a:chExt cx="3715710" cy="4561834"/>
                  </a:xfrm>
                </p:grpSpPr>
                <p:sp>
                  <p:nvSpPr>
                    <p:cNvPr id="34" name="Oval 33"/>
                    <p:cNvSpPr/>
                    <p:nvPr/>
                  </p:nvSpPr>
                  <p:spPr bwMode="auto">
                    <a:xfrm>
                      <a:off x="4987526" y="742610"/>
                      <a:ext cx="678410" cy="663987"/>
                    </a:xfrm>
                    <a:prstGeom prst="star24">
                      <a:avLst/>
                    </a:prstGeom>
                    <a:solidFill>
                      <a:srgbClr val="FFFF00"/>
                    </a:solid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nvGrpSpPr>
                    <p:cNvPr id="9" name="Group 63"/>
                    <p:cNvGrpSpPr>
                      <a:grpSpLocks/>
                    </p:cNvGrpSpPr>
                    <p:nvPr/>
                  </p:nvGrpSpPr>
                  <p:grpSpPr bwMode="auto">
                    <a:xfrm>
                      <a:off x="4460345" y="152400"/>
                      <a:ext cx="3715710" cy="4561834"/>
                      <a:chOff x="4460345" y="152400"/>
                      <a:chExt cx="3715710" cy="4561834"/>
                    </a:xfrm>
                  </p:grpSpPr>
                  <p:sp>
                    <p:nvSpPr>
                      <p:cNvPr id="21529" name="TextBox 57"/>
                      <p:cNvSpPr txBox="1">
                        <a:spLocks noChangeArrowheads="1"/>
                      </p:cNvSpPr>
                      <p:nvPr/>
                    </p:nvSpPr>
                    <p:spPr bwMode="auto">
                      <a:xfrm>
                        <a:off x="4987526" y="2291912"/>
                        <a:ext cx="381606" cy="447269"/>
                      </a:xfrm>
                      <a:prstGeom prst="rect">
                        <a:avLst/>
                      </a:prstGeom>
                      <a:noFill/>
                      <a:ln w="9525">
                        <a:noFill/>
                        <a:miter lim="800000"/>
                        <a:headEnd/>
                        <a:tailEnd/>
                      </a:ln>
                    </p:spPr>
                    <p:txBody>
                      <a:bodyPr>
                        <a:spAutoFit/>
                      </a:bodyPr>
                      <a:lstStyle/>
                      <a:p>
                        <a:pPr>
                          <a:defRPr/>
                        </a:pPr>
                        <a:r>
                          <a:rPr lang="en-US" sz="2400" b="1" i="1" dirty="0">
                            <a:solidFill>
                              <a:schemeClr val="tx1">
                                <a:lumMod val="65000"/>
                                <a:lumOff val="35000"/>
                              </a:schemeClr>
                            </a:solidFill>
                            <a:latin typeface="Times New Roman" pitchFamily="18" charset="0"/>
                            <a:cs typeface="Times New Roman" pitchFamily="18" charset="0"/>
                          </a:rPr>
                          <a:t>L</a:t>
                        </a:r>
                        <a:r>
                          <a:rPr lang="en-US" sz="2400" b="1" i="1" baseline="-25000" dirty="0">
                            <a:solidFill>
                              <a:schemeClr val="tx1">
                                <a:lumMod val="65000"/>
                                <a:lumOff val="35000"/>
                              </a:schemeClr>
                            </a:solidFill>
                            <a:latin typeface="Times New Roman" pitchFamily="18" charset="0"/>
                            <a:cs typeface="Times New Roman" pitchFamily="18" charset="0"/>
                          </a:rPr>
                          <a:t>i</a:t>
                        </a:r>
                        <a:endParaRPr lang="en-US" sz="2400" b="1" i="1" dirty="0">
                          <a:solidFill>
                            <a:schemeClr val="tx1">
                              <a:lumMod val="65000"/>
                              <a:lumOff val="35000"/>
                            </a:schemeClr>
                          </a:solidFill>
                          <a:latin typeface="Times New Roman" pitchFamily="18" charset="0"/>
                          <a:cs typeface="Times New Roman" pitchFamily="18" charset="0"/>
                        </a:endParaRPr>
                      </a:p>
                    </p:txBody>
                  </p:sp>
                  <p:sp>
                    <p:nvSpPr>
                      <p:cNvPr id="59" name="TextBox 58"/>
                      <p:cNvSpPr txBox="1"/>
                      <p:nvPr/>
                    </p:nvSpPr>
                    <p:spPr>
                      <a:xfrm>
                        <a:off x="5937301" y="4266966"/>
                        <a:ext cx="534248" cy="447268"/>
                      </a:xfrm>
                      <a:prstGeom prst="rect">
                        <a:avLst/>
                      </a:prstGeom>
                      <a:noFill/>
                    </p:spPr>
                    <p:txBody>
                      <a:bodyPr>
                        <a:spAutoFit/>
                      </a:bodyPr>
                      <a:lstStyle/>
                      <a:p>
                        <a:pPr>
                          <a:defRPr/>
                        </a:pPr>
                        <a:r>
                          <a:rPr lang="en-US" sz="2400" b="1" i="1" cap="all" dirty="0">
                            <a:solidFill>
                              <a:srgbClr val="00B050"/>
                            </a:solidFill>
                            <a:latin typeface="Times New Roman" pitchFamily="18" charset="0"/>
                            <a:cs typeface="Times New Roman" pitchFamily="18" charset="0"/>
                          </a:rPr>
                          <a:t>L</a:t>
                        </a:r>
                        <a:r>
                          <a:rPr lang="en-US" sz="2400" b="1" i="1" baseline="-25000" dirty="0">
                            <a:solidFill>
                              <a:srgbClr val="00B050"/>
                            </a:solidFill>
                            <a:latin typeface="Times New Roman" pitchFamily="18" charset="0"/>
                            <a:cs typeface="Times New Roman" pitchFamily="18" charset="0"/>
                          </a:rPr>
                          <a:t>w</a:t>
                        </a:r>
                        <a:endParaRPr lang="en-US" sz="2400" b="1" i="1" dirty="0">
                          <a:solidFill>
                            <a:srgbClr val="00B050"/>
                          </a:solidFill>
                          <a:latin typeface="Times New Roman" pitchFamily="18" charset="0"/>
                          <a:cs typeface="Times New Roman" pitchFamily="18" charset="0"/>
                        </a:endParaRPr>
                      </a:p>
                    </p:txBody>
                  </p:sp>
                  <p:grpSp>
                    <p:nvGrpSpPr>
                      <p:cNvPr id="10" name="Group 62"/>
                      <p:cNvGrpSpPr>
                        <a:grpSpLocks/>
                      </p:cNvGrpSpPr>
                      <p:nvPr/>
                    </p:nvGrpSpPr>
                    <p:grpSpPr bwMode="auto">
                      <a:xfrm>
                        <a:off x="4460345" y="152400"/>
                        <a:ext cx="3715710" cy="4473892"/>
                        <a:chOff x="4460345" y="152400"/>
                        <a:chExt cx="3715710" cy="4473892"/>
                      </a:xfrm>
                    </p:grpSpPr>
                    <p:grpSp>
                      <p:nvGrpSpPr>
                        <p:cNvPr id="15" name="Group 31"/>
                        <p:cNvGrpSpPr>
                          <a:grpSpLocks/>
                        </p:cNvGrpSpPr>
                        <p:nvPr/>
                      </p:nvGrpSpPr>
                      <p:grpSpPr bwMode="auto">
                        <a:xfrm>
                          <a:off x="4460345" y="152400"/>
                          <a:ext cx="3715710" cy="4473892"/>
                          <a:chOff x="989852" y="304800"/>
                          <a:chExt cx="6249148" cy="5867399"/>
                        </a:xfrm>
                      </p:grpSpPr>
                      <p:cxnSp>
                        <p:nvCxnSpPr>
                          <p:cNvPr id="29" name="Straight Arrow Connector 28"/>
                          <p:cNvCxnSpPr/>
                          <p:nvPr/>
                        </p:nvCxnSpPr>
                        <p:spPr>
                          <a:xfrm>
                            <a:off x="4571999" y="304800"/>
                            <a:ext cx="1143341" cy="915148"/>
                          </a:xfrm>
                          <a:prstGeom prst="straightConnector1">
                            <a:avLst/>
                          </a:prstGeom>
                          <a:ln w="25400">
                            <a:solidFill>
                              <a:schemeClr val="tx1">
                                <a:lumMod val="65000"/>
                                <a:lumOff val="35000"/>
                              </a:schemeClr>
                            </a:solidFill>
                            <a:prstDash val="solid"/>
                            <a:tailEnd type="arrow"/>
                          </a:ln>
                        </p:spPr>
                        <p:style>
                          <a:lnRef idx="1">
                            <a:schemeClr val="accent1"/>
                          </a:lnRef>
                          <a:fillRef idx="0">
                            <a:schemeClr val="accent1"/>
                          </a:fillRef>
                          <a:effectRef idx="0">
                            <a:schemeClr val="accent1"/>
                          </a:effectRef>
                          <a:fontRef idx="minor">
                            <a:schemeClr val="tx1"/>
                          </a:fontRef>
                        </p:style>
                      </p:cxnSp>
                      <p:grpSp>
                        <p:nvGrpSpPr>
                          <p:cNvPr id="16" name="Group 30"/>
                          <p:cNvGrpSpPr>
                            <a:grpSpLocks/>
                          </p:cNvGrpSpPr>
                          <p:nvPr/>
                        </p:nvGrpSpPr>
                        <p:grpSpPr bwMode="auto">
                          <a:xfrm>
                            <a:off x="989852" y="1143000"/>
                            <a:ext cx="6249148" cy="5029199"/>
                            <a:chOff x="989852" y="1143000"/>
                            <a:chExt cx="6249148" cy="5029199"/>
                          </a:xfrm>
                        </p:grpSpPr>
                        <p:grpSp>
                          <p:nvGrpSpPr>
                            <p:cNvPr id="20" name="Group 23"/>
                            <p:cNvGrpSpPr>
                              <a:grpSpLocks/>
                            </p:cNvGrpSpPr>
                            <p:nvPr/>
                          </p:nvGrpSpPr>
                          <p:grpSpPr bwMode="auto">
                            <a:xfrm>
                              <a:off x="6138331" y="1143000"/>
                              <a:ext cx="1100669" cy="5029199"/>
                              <a:chOff x="5147731" y="1143000"/>
                              <a:chExt cx="1100669" cy="5029200"/>
                            </a:xfrm>
                          </p:grpSpPr>
                          <p:sp>
                            <p:nvSpPr>
                              <p:cNvPr id="17449" name="TextBox 20"/>
                              <p:cNvSpPr txBox="1">
                                <a:spLocks noChangeArrowheads="1"/>
                              </p:cNvSpPr>
                              <p:nvPr/>
                            </p:nvSpPr>
                            <p:spPr bwMode="auto">
                              <a:xfrm>
                                <a:off x="5413629" y="1600200"/>
                                <a:ext cx="420518" cy="39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sz="1400">
                                    <a:latin typeface="Calibri" pitchFamily="34" charset="0"/>
                                  </a:rPr>
                                  <a:t>θ</a:t>
                                </a:r>
                                <a:endParaRPr lang="en-US" sz="1400">
                                  <a:latin typeface="Calibri" pitchFamily="34" charset="0"/>
                                </a:endParaRPr>
                              </a:p>
                            </p:txBody>
                          </p:sp>
                          <p:grpSp>
                            <p:nvGrpSpPr>
                              <p:cNvPr id="21" name="Group 22"/>
                              <p:cNvGrpSpPr>
                                <a:grpSpLocks/>
                              </p:cNvGrpSpPr>
                              <p:nvPr/>
                            </p:nvGrpSpPr>
                            <p:grpSpPr bwMode="auto">
                              <a:xfrm>
                                <a:off x="5147731" y="1143000"/>
                                <a:ext cx="1100669" cy="5029200"/>
                                <a:chOff x="5147731" y="1143000"/>
                                <a:chExt cx="1100669" cy="5029200"/>
                              </a:xfrm>
                            </p:grpSpPr>
                            <p:grpSp>
                              <p:nvGrpSpPr>
                                <p:cNvPr id="22" name="Group 19"/>
                                <p:cNvGrpSpPr>
                                  <a:grpSpLocks/>
                                </p:cNvGrpSpPr>
                                <p:nvPr/>
                              </p:nvGrpSpPr>
                              <p:grpSpPr bwMode="auto">
                                <a:xfrm>
                                  <a:off x="5147731" y="1143000"/>
                                  <a:ext cx="1100669" cy="5029200"/>
                                  <a:chOff x="5147731" y="1143000"/>
                                  <a:chExt cx="1100669" cy="5029200"/>
                                </a:xfrm>
                              </p:grpSpPr>
                              <p:grpSp>
                                <p:nvGrpSpPr>
                                  <p:cNvPr id="23" name="Group 14"/>
                                  <p:cNvGrpSpPr>
                                    <a:grpSpLocks/>
                                  </p:cNvGrpSpPr>
                                  <p:nvPr/>
                                </p:nvGrpSpPr>
                                <p:grpSpPr bwMode="auto">
                                  <a:xfrm>
                                    <a:off x="5147731" y="1161311"/>
                                    <a:ext cx="1100669" cy="5010889"/>
                                    <a:chOff x="5147731" y="1161311"/>
                                    <a:chExt cx="1100669" cy="5010889"/>
                                  </a:xfrm>
                                </p:grpSpPr>
                                <p:sp>
                                  <p:nvSpPr>
                                    <p:cNvPr id="14" name="Rectangle 13"/>
                                    <p:cNvSpPr/>
                                    <p:nvPr/>
                                  </p:nvSpPr>
                                  <p:spPr>
                                    <a:xfrm rot="5400000">
                                      <a:off x="4190857" y="4115095"/>
                                      <a:ext cx="3962956" cy="152128"/>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5485381" y="2209680"/>
                                      <a:ext cx="763019" cy="153197"/>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4" name="Group 8"/>
                                    <p:cNvGrpSpPr>
                                      <a:grpSpLocks/>
                                    </p:cNvGrpSpPr>
                                    <p:nvPr/>
                                  </p:nvGrpSpPr>
                                  <p:grpSpPr bwMode="auto">
                                    <a:xfrm rot="2894519">
                                      <a:off x="4703271" y="1620943"/>
                                      <a:ext cx="1186424" cy="267159"/>
                                      <a:chOff x="3810000" y="990600"/>
                                      <a:chExt cx="1828800" cy="457200"/>
                                    </a:xfrm>
                                  </p:grpSpPr>
                                  <p:sp>
                                    <p:nvSpPr>
                                      <p:cNvPr id="7" name="Rectangle 6"/>
                                      <p:cNvSpPr/>
                                      <p:nvPr/>
                                    </p:nvSpPr>
                                    <p:spPr>
                                      <a:xfrm>
                                        <a:off x="4418824" y="1061826"/>
                                        <a:ext cx="1224216" cy="3172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rapezoid 7"/>
                                      <p:cNvSpPr/>
                                      <p:nvPr/>
                                    </p:nvSpPr>
                                    <p:spPr>
                                      <a:xfrm rot="5400000">
                                        <a:off x="3875032" y="921113"/>
                                        <a:ext cx="463737" cy="609001"/>
                                      </a:xfrm>
                                      <a:prstGeom prst="trapezoi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 name="Group 9"/>
                                    <p:cNvGrpSpPr>
                                      <a:grpSpLocks/>
                                    </p:cNvGrpSpPr>
                                    <p:nvPr/>
                                  </p:nvGrpSpPr>
                                  <p:grpSpPr bwMode="auto">
                                    <a:xfrm rot="-2742223">
                                      <a:off x="4688099" y="2701348"/>
                                      <a:ext cx="1186424" cy="267159"/>
                                      <a:chOff x="3810000" y="990600"/>
                                      <a:chExt cx="1828800" cy="457200"/>
                                    </a:xfrm>
                                  </p:grpSpPr>
                                  <p:sp>
                                    <p:nvSpPr>
                                      <p:cNvPr id="11" name="Rectangle 10"/>
                                      <p:cNvSpPr/>
                                      <p:nvPr/>
                                    </p:nvSpPr>
                                    <p:spPr>
                                      <a:xfrm>
                                        <a:off x="4415014" y="1063111"/>
                                        <a:ext cx="1221110" cy="2969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rapezoid 11"/>
                                      <p:cNvSpPr/>
                                      <p:nvPr/>
                                    </p:nvSpPr>
                                    <p:spPr>
                                      <a:xfrm rot="5400000">
                                        <a:off x="3827512" y="880777"/>
                                        <a:ext cx="418992" cy="618322"/>
                                      </a:xfrm>
                                      <a:prstGeom prst="trapezoi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cxnSp>
                                <p:nvCxnSpPr>
                                  <p:cNvPr id="17" name="Straight Connector 16"/>
                                  <p:cNvCxnSpPr/>
                                  <p:nvPr/>
                                </p:nvCxnSpPr>
                                <p:spPr>
                                  <a:xfrm rot="5400000">
                                    <a:off x="4649086" y="2286279"/>
                                    <a:ext cx="2285856"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rot="18277025">
                                    <a:off x="5280162" y="1632602"/>
                                    <a:ext cx="641007" cy="392205"/>
                                  </a:xfrm>
                                  <a:prstGeom prst="arc">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9" name="Arc 18"/>
                                  <p:cNvSpPr/>
                                  <p:nvPr/>
                                </p:nvSpPr>
                                <p:spPr>
                                  <a:xfrm rot="11159411">
                                    <a:off x="5428333" y="2622908"/>
                                    <a:ext cx="641792" cy="391055"/>
                                  </a:xfrm>
                                  <a:prstGeom prst="arc">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17452" name="TextBox 21"/>
                                <p:cNvSpPr txBox="1">
                                  <a:spLocks noChangeArrowheads="1"/>
                                </p:cNvSpPr>
                                <p:nvPr/>
                              </p:nvSpPr>
                              <p:spPr bwMode="auto">
                                <a:xfrm>
                                  <a:off x="5480792" y="2627087"/>
                                  <a:ext cx="425318" cy="39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sz="1400">
                                      <a:latin typeface="Calibri" pitchFamily="34" charset="0"/>
                                    </a:rPr>
                                    <a:t>θ</a:t>
                                  </a:r>
                                  <a:endParaRPr lang="en-US" sz="1400">
                                    <a:latin typeface="Calibri" pitchFamily="34" charset="0"/>
                                  </a:endParaRPr>
                                </a:p>
                              </p:txBody>
                            </p:sp>
                          </p:grpSp>
                        </p:grpSp>
                        <p:cxnSp>
                          <p:nvCxnSpPr>
                            <p:cNvPr id="33" name="Straight Arrow Connector 32"/>
                            <p:cNvCxnSpPr>
                              <a:endCxn id="30" idx="9"/>
                            </p:cNvCxnSpPr>
                            <p:nvPr/>
                          </p:nvCxnSpPr>
                          <p:spPr>
                            <a:xfrm>
                              <a:off x="989852" y="2743852"/>
                              <a:ext cx="2674131" cy="2223368"/>
                            </a:xfrm>
                            <a:prstGeom prst="straightConnector1">
                              <a:avLst/>
                            </a:prstGeom>
                            <a:ln w="25400">
                              <a:solidFill>
                                <a:schemeClr val="tx1">
                                  <a:lumMod val="65000"/>
                                  <a:lumOff val="35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flipH="1" flipV="1">
                              <a:off x="3897787" y="3416065"/>
                              <a:ext cx="1548092" cy="1711444"/>
                            </a:xfrm>
                            <a:prstGeom prst="straightConnector1">
                              <a:avLst/>
                            </a:prstGeom>
                            <a:ln w="25400">
                              <a:solidFill>
                                <a:schemeClr val="accent2">
                                  <a:lumMod val="60000"/>
                                  <a:lumOff val="4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flipH="1" flipV="1">
                              <a:off x="3161188" y="5341127"/>
                              <a:ext cx="967558" cy="570481"/>
                            </a:xfrm>
                            <a:prstGeom prst="straightConnector1">
                              <a:avLst/>
                            </a:prstGeom>
                            <a:ln w="25400">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4011884" y="3512821"/>
                              <a:ext cx="1548092" cy="1711444"/>
                            </a:xfrm>
                            <a:prstGeom prst="straightConnector1">
                              <a:avLst/>
                            </a:prstGeom>
                            <a:ln w="25400">
                              <a:solidFill>
                                <a:srgbClr val="00B050"/>
                              </a:solidFill>
                              <a:prstDash val="dash"/>
                              <a:tailEnd type="arrow"/>
                            </a:ln>
                          </p:spPr>
                          <p:style>
                            <a:lnRef idx="1">
                              <a:schemeClr val="accent1"/>
                            </a:lnRef>
                            <a:fillRef idx="0">
                              <a:schemeClr val="accent1"/>
                            </a:fillRef>
                            <a:effectRef idx="0">
                              <a:schemeClr val="accent1"/>
                            </a:effectRef>
                            <a:fontRef idx="minor">
                              <a:schemeClr val="tx1"/>
                            </a:fontRef>
                          </p:style>
                        </p:cxnSp>
                      </p:grpSp>
                    </p:grpSp>
                    <p:cxnSp>
                      <p:nvCxnSpPr>
                        <p:cNvPr id="60" name="Straight Arrow Connector 59"/>
                        <p:cNvCxnSpPr/>
                        <p:nvPr/>
                      </p:nvCxnSpPr>
                      <p:spPr>
                        <a:xfrm rot="16200000" flipH="1">
                          <a:off x="6172132" y="4038745"/>
                          <a:ext cx="381177" cy="228964"/>
                        </a:xfrm>
                        <a:prstGeom prst="straightConnector1">
                          <a:avLst/>
                        </a:prstGeom>
                        <a:ln w="25400">
                          <a:solidFill>
                            <a:srgbClr val="00B050"/>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grpSp>
                </p:grpSp>
              </p:grpSp>
              <p:sp>
                <p:nvSpPr>
                  <p:cNvPr id="71" name="TextBox 70"/>
                  <p:cNvSpPr txBox="1"/>
                  <p:nvPr/>
                </p:nvSpPr>
                <p:spPr>
                  <a:xfrm>
                    <a:off x="577858" y="668834"/>
                    <a:ext cx="3934781" cy="507212"/>
                  </a:xfrm>
                  <a:prstGeom prst="rect">
                    <a:avLst/>
                  </a:prstGeom>
                  <a:noFill/>
                </p:spPr>
                <p:txBody>
                  <a:bodyPr>
                    <a:spAutoFit/>
                  </a:bodyPr>
                  <a:lstStyle/>
                  <a:p>
                    <a:pPr>
                      <a:defRPr/>
                    </a:pPr>
                    <a:r>
                      <a:rPr lang="en-US" sz="2800" b="1" i="1" cap="all" dirty="0">
                        <a:latin typeface="Times New Roman" pitchFamily="18" charset="0"/>
                        <a:cs typeface="Times New Roman" pitchFamily="18" charset="0"/>
                      </a:rPr>
                      <a:t>L</a:t>
                    </a:r>
                    <a:r>
                      <a:rPr lang="en-US" sz="2800" b="1" i="1" cap="all" baseline="-25000" dirty="0">
                        <a:latin typeface="Times New Roman" pitchFamily="18" charset="0"/>
                        <a:cs typeface="Times New Roman" pitchFamily="18" charset="0"/>
                      </a:rPr>
                      <a:t>T</a:t>
                    </a:r>
                    <a:r>
                      <a:rPr lang="en-US" sz="2800" b="1" i="1" cap="all" baseline="-25000" dirty="0">
                        <a:solidFill>
                          <a:srgbClr val="FF0000"/>
                        </a:solidFill>
                        <a:latin typeface="Times New Roman" pitchFamily="18" charset="0"/>
                        <a:cs typeface="Times New Roman" pitchFamily="18" charset="0"/>
                      </a:rPr>
                      <a:t> </a:t>
                    </a:r>
                    <a:r>
                      <a:rPr lang="en-US" sz="2800" b="1" i="1" cap="all" baseline="30000" dirty="0">
                        <a:solidFill>
                          <a:srgbClr val="FF0000"/>
                        </a:solidFill>
                        <a:latin typeface="Times New Roman" pitchFamily="18" charset="0"/>
                        <a:cs typeface="Times New Roman" pitchFamily="18" charset="0"/>
                      </a:rPr>
                      <a:t>  </a:t>
                    </a:r>
                    <a:r>
                      <a:rPr lang="en-US" sz="2800" b="1" i="1" dirty="0">
                        <a:latin typeface="Times New Roman" pitchFamily="18" charset="0"/>
                        <a:cs typeface="Times New Roman" pitchFamily="18" charset="0"/>
                      </a:rPr>
                      <a:t>=</a:t>
                    </a:r>
                    <a:r>
                      <a:rPr lang="en-US" sz="2800" b="1" i="1" dirty="0">
                        <a:solidFill>
                          <a:srgbClr val="FF0000"/>
                        </a:solidFill>
                        <a:latin typeface="Times New Roman" pitchFamily="18" charset="0"/>
                        <a:cs typeface="Times New Roman" pitchFamily="18" charset="0"/>
                      </a:rPr>
                      <a:t> </a:t>
                    </a:r>
                    <a:r>
                      <a:rPr lang="en-US" sz="2800" b="1" i="1" cap="all" baseline="-25000" dirty="0">
                        <a:solidFill>
                          <a:srgbClr val="FF0000"/>
                        </a:solidFill>
                        <a:latin typeface="Times New Roman" pitchFamily="18" charset="0"/>
                        <a:cs typeface="Times New Roman" pitchFamily="18" charset="0"/>
                      </a:rPr>
                      <a:t>  </a:t>
                    </a:r>
                    <a:r>
                      <a:rPr lang="en-US" sz="2800" b="1" i="1" cap="all" dirty="0" err="1">
                        <a:solidFill>
                          <a:srgbClr val="00B050"/>
                        </a:solidFill>
                        <a:latin typeface="Times New Roman" pitchFamily="18" charset="0"/>
                        <a:cs typeface="Times New Roman" pitchFamily="18" charset="0"/>
                      </a:rPr>
                      <a:t>L</a:t>
                    </a:r>
                    <a:r>
                      <a:rPr lang="en-US" sz="2800" b="1" i="1" baseline="-25000" dirty="0" err="1">
                        <a:solidFill>
                          <a:srgbClr val="00B050"/>
                        </a:solidFill>
                        <a:latin typeface="Times New Roman" pitchFamily="18" charset="0"/>
                        <a:cs typeface="Times New Roman" pitchFamily="18" charset="0"/>
                      </a:rPr>
                      <a:t>w</a:t>
                    </a:r>
                    <a:r>
                      <a:rPr lang="en-US" sz="2800" b="1" i="1" baseline="-25000" dirty="0">
                        <a:solidFill>
                          <a:srgbClr val="00B050"/>
                        </a:solidFill>
                        <a:latin typeface="Times New Roman" pitchFamily="18" charset="0"/>
                        <a:cs typeface="Times New Roman" pitchFamily="18" charset="0"/>
                      </a:rPr>
                      <a:t> </a:t>
                    </a:r>
                    <a:r>
                      <a:rPr lang="en-US" sz="2800" b="1" i="1" dirty="0">
                        <a:latin typeface="Times New Roman" pitchFamily="18" charset="0"/>
                        <a:cs typeface="Times New Roman" pitchFamily="18" charset="0"/>
                      </a:rPr>
                      <a:t>+  </a:t>
                    </a:r>
                    <a:r>
                      <a:rPr lang="el-GR" sz="2800" b="1" i="1" dirty="0">
                        <a:solidFill>
                          <a:schemeClr val="tx1">
                            <a:lumMod val="65000"/>
                            <a:lumOff val="35000"/>
                          </a:schemeClr>
                        </a:solidFill>
                        <a:latin typeface="Times New Roman" pitchFamily="18" charset="0"/>
                        <a:cs typeface="Times New Roman" pitchFamily="18" charset="0"/>
                      </a:rPr>
                      <a:t>ρ</a:t>
                    </a:r>
                    <a:r>
                      <a:rPr lang="en-US" sz="2800" b="1" i="1" dirty="0">
                        <a:solidFill>
                          <a:schemeClr val="tx1">
                            <a:lumMod val="65000"/>
                            <a:lumOff val="35000"/>
                          </a:schemeClr>
                        </a:solidFill>
                        <a:latin typeface="Times New Roman" pitchFamily="18" charset="0"/>
                        <a:cs typeface="Times New Roman" pitchFamily="18" charset="0"/>
                      </a:rPr>
                      <a:t>(W) L</a:t>
                    </a:r>
                    <a:r>
                      <a:rPr lang="en-US" sz="2800" b="1" i="1" baseline="-25000" dirty="0">
                        <a:solidFill>
                          <a:schemeClr val="tx1">
                            <a:lumMod val="65000"/>
                            <a:lumOff val="35000"/>
                          </a:schemeClr>
                        </a:solidFill>
                        <a:latin typeface="Times New Roman" pitchFamily="18" charset="0"/>
                        <a:cs typeface="Times New Roman" pitchFamily="18" charset="0"/>
                      </a:rPr>
                      <a:t>i</a:t>
                    </a:r>
                    <a:r>
                      <a:rPr lang="en-US" sz="2800" b="1" i="1" dirty="0">
                        <a:solidFill>
                          <a:schemeClr val="tx1">
                            <a:lumMod val="65000"/>
                            <a:lumOff val="35000"/>
                          </a:schemeClr>
                        </a:solidFill>
                        <a:latin typeface="Times New Roman" pitchFamily="18" charset="0"/>
                        <a:cs typeface="Times New Roman" pitchFamily="18" charset="0"/>
                      </a:rPr>
                      <a:t>  </a:t>
                    </a:r>
                    <a:r>
                      <a:rPr lang="en-US" sz="2800" b="1" i="1" dirty="0">
                        <a:latin typeface="Times New Roman" pitchFamily="18" charset="0"/>
                        <a:cs typeface="Times New Roman" pitchFamily="18" charset="0"/>
                      </a:rPr>
                      <a:t>+ </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a:t>
                    </a:r>
                    <a:r>
                      <a:rPr lang="en-US" sz="2800" b="1" i="1" baseline="-25000" dirty="0" err="1">
                        <a:solidFill>
                          <a:srgbClr val="FF0000"/>
                        </a:solidFill>
                        <a:latin typeface="Times New Roman" pitchFamily="18" charset="0"/>
                        <a:cs typeface="Times New Roman" pitchFamily="18" charset="0"/>
                      </a:rPr>
                      <a:t>g</a:t>
                    </a:r>
                    <a:r>
                      <a:rPr lang="en-US" sz="2800" b="1" i="1" dirty="0">
                        <a:solidFill>
                          <a:srgbClr val="0033CC"/>
                        </a:solidFill>
                        <a:latin typeface="Times New Roman" pitchFamily="18" charset="0"/>
                        <a:cs typeface="Times New Roman" pitchFamily="18" charset="0"/>
                      </a:rPr>
                      <a:t> </a:t>
                    </a:r>
                    <a:r>
                      <a:rPr lang="en-US" sz="2800" b="1" i="1" baseline="-25000" dirty="0">
                        <a:solidFill>
                          <a:srgbClr val="0033CC"/>
                        </a:solidFill>
                        <a:latin typeface="Times New Roman" pitchFamily="18" charset="0"/>
                        <a:cs typeface="Times New Roman" pitchFamily="18" charset="0"/>
                      </a:rPr>
                      <a:t>  </a:t>
                    </a:r>
                    <a:endParaRPr lang="en-US" sz="2800" b="1" i="1" dirty="0">
                      <a:solidFill>
                        <a:srgbClr val="0033CC"/>
                      </a:solidFill>
                      <a:latin typeface="Times New Roman" pitchFamily="18" charset="0"/>
                      <a:cs typeface="Times New Roman" pitchFamily="18" charset="0"/>
                    </a:endParaRPr>
                  </a:p>
                </p:txBody>
              </p:sp>
            </p:grpSp>
            <p:cxnSp>
              <p:nvCxnSpPr>
                <p:cNvPr id="122" name="Straight Arrow Connector 121"/>
                <p:cNvCxnSpPr>
                  <a:stCxn id="30" idx="9"/>
                </p:cNvCxnSpPr>
                <p:nvPr/>
              </p:nvCxnSpPr>
              <p:spPr>
                <a:xfrm flipV="1">
                  <a:off x="6659968" y="2738227"/>
                  <a:ext cx="1040229" cy="1076787"/>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grpSp>
        </p:grpSp>
        <p:sp>
          <p:nvSpPr>
            <p:cNvPr id="21516" name="TextBox 133"/>
            <p:cNvSpPr txBox="1">
              <a:spLocks noChangeArrowheads="1"/>
            </p:cNvSpPr>
            <p:nvPr/>
          </p:nvSpPr>
          <p:spPr bwMode="auto">
            <a:xfrm>
              <a:off x="7467457" y="1295400"/>
              <a:ext cx="428671" cy="461934"/>
            </a:xfrm>
            <a:prstGeom prst="rect">
              <a:avLst/>
            </a:prstGeom>
            <a:noFill/>
            <a:ln w="9525">
              <a:noFill/>
              <a:miter lim="800000"/>
              <a:headEnd/>
              <a:tailEnd/>
            </a:ln>
          </p:spPr>
          <p:txBody>
            <a:bodyPr>
              <a:spAutoFit/>
            </a:bodyPr>
            <a:lstStyle/>
            <a:p>
              <a:pPr>
                <a:defRPr/>
              </a:pPr>
              <a:r>
                <a:rPr lang="en-US" sz="2400" b="1" i="1" dirty="0">
                  <a:solidFill>
                    <a:schemeClr val="tx1">
                      <a:lumMod val="65000"/>
                      <a:lumOff val="35000"/>
                    </a:schemeClr>
                  </a:solidFill>
                  <a:latin typeface="Times New Roman" pitchFamily="18" charset="0"/>
                  <a:cs typeface="Times New Roman" pitchFamily="18" charset="0"/>
                </a:rPr>
                <a:t>L</a:t>
              </a:r>
              <a:r>
                <a:rPr lang="en-US" sz="2400" b="1" i="1" baseline="-25000" dirty="0">
                  <a:solidFill>
                    <a:schemeClr val="tx1">
                      <a:lumMod val="65000"/>
                      <a:lumOff val="35000"/>
                    </a:schemeClr>
                  </a:solidFill>
                  <a:latin typeface="Times New Roman" pitchFamily="18" charset="0"/>
                  <a:cs typeface="Times New Roman" pitchFamily="18" charset="0"/>
                </a:rPr>
                <a:t>i</a:t>
              </a:r>
              <a:endParaRPr lang="en-US" sz="2400" b="1" i="1" dirty="0">
                <a:solidFill>
                  <a:schemeClr val="tx1">
                    <a:lumMod val="65000"/>
                    <a:lumOff val="35000"/>
                  </a:schemeClr>
                </a:solidFill>
                <a:latin typeface="Times New Roman" pitchFamily="18" charset="0"/>
                <a:cs typeface="Times New Roman" pitchFamily="18" charset="0"/>
              </a:endParaRPr>
            </a:p>
          </p:txBody>
        </p:sp>
      </p:grpSp>
      <p:sp>
        <p:nvSpPr>
          <p:cNvPr id="17414" name="ZoneTexte 79"/>
          <p:cNvSpPr txBox="1">
            <a:spLocks noChangeArrowheads="1"/>
          </p:cNvSpPr>
          <p:nvPr/>
        </p:nvSpPr>
        <p:spPr bwMode="auto">
          <a:xfrm>
            <a:off x="7086600" y="24384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Calibri" pitchFamily="34" charset="0"/>
              </a:rPr>
              <a:t>Sun</a:t>
            </a:r>
          </a:p>
        </p:txBody>
      </p:sp>
      <p:cxnSp>
        <p:nvCxnSpPr>
          <p:cNvPr id="64" name="Straight Arrow Connector 121"/>
          <p:cNvCxnSpPr>
            <a:stCxn id="34" idx="2"/>
            <a:endCxn id="30" idx="9"/>
          </p:cNvCxnSpPr>
          <p:nvPr/>
        </p:nvCxnSpPr>
        <p:spPr bwMode="auto">
          <a:xfrm>
            <a:off x="7277100" y="2919413"/>
            <a:ext cx="813219" cy="2376439"/>
          </a:xfrm>
          <a:prstGeom prst="straightConnector1">
            <a:avLst/>
          </a:prstGeom>
          <a:ln w="15875">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17416" name="Rectangle 77"/>
          <p:cNvSpPr>
            <a:spLocks noChangeArrowheads="1"/>
          </p:cNvSpPr>
          <p:nvPr/>
        </p:nvSpPr>
        <p:spPr bwMode="auto">
          <a:xfrm>
            <a:off x="1905001" y="1752600"/>
            <a:ext cx="1495425" cy="36933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en-US" sz="1600" dirty="0">
                <a:solidFill>
                  <a:srgbClr val="000000"/>
                </a:solidFill>
                <a:latin typeface="Times New Roman" pitchFamily="18" charset="0"/>
                <a:cs typeface="Times New Roman" pitchFamily="18" charset="0"/>
              </a:rPr>
              <a:t>T</a:t>
            </a:r>
            <a:r>
              <a:rPr lang="en-US" dirty="0">
                <a:solidFill>
                  <a:srgbClr val="000000"/>
                </a:solidFill>
                <a:latin typeface="Times New Roman" pitchFamily="18" charset="0"/>
                <a:cs typeface="Times New Roman" pitchFamily="18" charset="0"/>
              </a:rPr>
              <a:t>otal radiance</a:t>
            </a:r>
            <a:endParaRPr lang="en-US" dirty="0"/>
          </a:p>
        </p:txBody>
      </p:sp>
      <p:sp>
        <p:nvSpPr>
          <p:cNvPr id="79" name="Rectangle 78"/>
          <p:cNvSpPr/>
          <p:nvPr/>
        </p:nvSpPr>
        <p:spPr>
          <a:xfrm>
            <a:off x="3733800" y="1752600"/>
            <a:ext cx="1384300" cy="369332"/>
          </a:xfrm>
          <a:prstGeom prst="rect">
            <a:avLst/>
          </a:prstGeom>
          <a:ln w="28575">
            <a:solidFill>
              <a:schemeClr val="tx1">
                <a:lumMod val="65000"/>
                <a:lumOff val="35000"/>
              </a:schemeClr>
            </a:solidFill>
          </a:ln>
        </p:spPr>
        <p:txBody>
          <a:bodyPr wrap="square">
            <a:spAutoFit/>
          </a:bodyPr>
          <a:lstStyle/>
          <a:p>
            <a:pPr>
              <a:defRPr/>
            </a:pPr>
            <a:r>
              <a:rPr lang="en-US" dirty="0">
                <a:solidFill>
                  <a:prstClr val="black"/>
                </a:solidFill>
                <a:latin typeface="Times New Roman" pitchFamily="18" charset="0"/>
                <a:cs typeface="Times New Roman" pitchFamily="18" charset="0"/>
              </a:rPr>
              <a:t>Sky radiance</a:t>
            </a:r>
            <a:endParaRPr lang="en-US" dirty="0"/>
          </a:p>
        </p:txBody>
      </p:sp>
      <p:sp>
        <p:nvSpPr>
          <p:cNvPr id="17418" name="Rectangle 79"/>
          <p:cNvSpPr>
            <a:spLocks noChangeArrowheads="1"/>
          </p:cNvSpPr>
          <p:nvPr/>
        </p:nvSpPr>
        <p:spPr bwMode="auto">
          <a:xfrm>
            <a:off x="1882776" y="3211514"/>
            <a:ext cx="2308225" cy="369887"/>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a:solidFill>
                  <a:srgbClr val="000000"/>
                </a:solidFill>
                <a:latin typeface="Times New Roman" pitchFamily="18" charset="0"/>
                <a:cs typeface="Times New Roman" pitchFamily="18" charset="0"/>
              </a:rPr>
              <a:t>Water leaving radiance</a:t>
            </a:r>
            <a:endParaRPr lang="en-US"/>
          </a:p>
        </p:txBody>
      </p:sp>
      <p:sp>
        <p:nvSpPr>
          <p:cNvPr id="81" name="Rectangle 80"/>
          <p:cNvSpPr/>
          <p:nvPr/>
        </p:nvSpPr>
        <p:spPr>
          <a:xfrm>
            <a:off x="3505200" y="3810001"/>
            <a:ext cx="2362200" cy="646113"/>
          </a:xfrm>
          <a:prstGeom prst="rect">
            <a:avLst/>
          </a:prstGeom>
          <a:ln w="28575">
            <a:solidFill>
              <a:schemeClr val="tx1">
                <a:lumMod val="65000"/>
                <a:lumOff val="35000"/>
              </a:schemeClr>
            </a:solidFill>
          </a:ln>
        </p:spPr>
        <p:txBody>
          <a:bodyPr>
            <a:spAutoFit/>
          </a:bodyPr>
          <a:lstStyle/>
          <a:p>
            <a:pPr algn="ctr">
              <a:defRPr/>
            </a:pPr>
            <a:r>
              <a:rPr lang="en-US" dirty="0">
                <a:solidFill>
                  <a:srgbClr val="000000"/>
                </a:solidFill>
                <a:latin typeface="Times New Roman" pitchFamily="18" charset="0"/>
                <a:cs typeface="Times New Roman" pitchFamily="18" charset="0"/>
              </a:rPr>
              <a:t>Sea surface reflectance factor</a:t>
            </a:r>
            <a:endParaRPr lang="en-US" dirty="0">
              <a:latin typeface="Times New Roman" pitchFamily="18" charset="0"/>
              <a:cs typeface="Times New Roman" pitchFamily="18" charset="0"/>
            </a:endParaRPr>
          </a:p>
        </p:txBody>
      </p:sp>
      <p:cxnSp>
        <p:nvCxnSpPr>
          <p:cNvPr id="83" name="Connecteur droit 82"/>
          <p:cNvCxnSpPr>
            <a:stCxn id="17416" idx="2"/>
          </p:cNvCxnSpPr>
          <p:nvPr/>
        </p:nvCxnSpPr>
        <p:spPr>
          <a:xfrm flipH="1">
            <a:off x="2286001" y="2121932"/>
            <a:ext cx="366712" cy="164068"/>
          </a:xfrm>
          <a:prstGeom prst="line">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4" name="Connecteur droit 83"/>
          <p:cNvCxnSpPr/>
          <p:nvPr/>
        </p:nvCxnSpPr>
        <p:spPr>
          <a:xfrm rot="5400000" flipH="1" flipV="1">
            <a:off x="2893219" y="2980532"/>
            <a:ext cx="457200" cy="4762"/>
          </a:xfrm>
          <a:prstGeom prst="line">
            <a:avLst/>
          </a:prstGeom>
          <a:ln w="28575">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9" name="Connecteur droit 88"/>
          <p:cNvCxnSpPr>
            <a:stCxn id="79" idx="2"/>
          </p:cNvCxnSpPr>
          <p:nvPr/>
        </p:nvCxnSpPr>
        <p:spPr>
          <a:xfrm>
            <a:off x="4425950" y="2121933"/>
            <a:ext cx="298450" cy="175181"/>
          </a:xfrm>
          <a:prstGeom prst="line">
            <a:avLst/>
          </a:prstGeom>
          <a:ln w="28575">
            <a:solidFill>
              <a:schemeClr val="tx1">
                <a:lumMod val="65000"/>
                <a:lumOff val="3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1" name="Connecteur droit 90"/>
          <p:cNvCxnSpPr/>
          <p:nvPr/>
        </p:nvCxnSpPr>
        <p:spPr>
          <a:xfrm rot="16200000" flipV="1">
            <a:off x="3619500" y="2781300"/>
            <a:ext cx="1143000" cy="762000"/>
          </a:xfrm>
          <a:prstGeom prst="line">
            <a:avLst/>
          </a:prstGeom>
          <a:ln w="28575">
            <a:solidFill>
              <a:schemeClr val="tx1">
                <a:lumMod val="65000"/>
                <a:lumOff val="3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7424" name="ZoneTexte 94"/>
          <p:cNvSpPr txBox="1">
            <a:spLocks noChangeArrowheads="1"/>
          </p:cNvSpPr>
          <p:nvPr/>
        </p:nvSpPr>
        <p:spPr bwMode="auto">
          <a:xfrm>
            <a:off x="5791200" y="1600201"/>
            <a:ext cx="1524000" cy="646331"/>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t>Sun glint radiance</a:t>
            </a:r>
          </a:p>
        </p:txBody>
      </p:sp>
      <p:cxnSp>
        <p:nvCxnSpPr>
          <p:cNvPr id="96" name="Connecteur droit 95"/>
          <p:cNvCxnSpPr>
            <a:stCxn id="17424" idx="2"/>
          </p:cNvCxnSpPr>
          <p:nvPr/>
        </p:nvCxnSpPr>
        <p:spPr>
          <a:xfrm flipH="1">
            <a:off x="5867400" y="2246531"/>
            <a:ext cx="685800" cy="115672"/>
          </a:xfrm>
          <a:prstGeom prst="line">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5642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5783" y="4619227"/>
            <a:ext cx="2316752" cy="1356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ectangle 56"/>
          <p:cNvSpPr/>
          <p:nvPr/>
        </p:nvSpPr>
        <p:spPr>
          <a:xfrm>
            <a:off x="992803" y="53935"/>
            <a:ext cx="8763000" cy="1323439"/>
          </a:xfrm>
          <a:prstGeom prst="rect">
            <a:avLst/>
          </a:prstGeom>
        </p:spPr>
        <p:txBody>
          <a:bodyPr wrap="square">
            <a:spAutoFit/>
          </a:bodyPr>
          <a:lstStyle/>
          <a:p>
            <a:r>
              <a:rPr lang="en-US" sz="2000" dirty="0"/>
              <a:t>Novel approach using AERONET measurements &amp; </a:t>
            </a:r>
            <a:r>
              <a:rPr lang="en-US" sz="2000" dirty="0" err="1"/>
              <a:t>radiative</a:t>
            </a:r>
            <a:r>
              <a:rPr lang="en-US" sz="2000" dirty="0"/>
              <a:t> transfer simulations of complete  cycle of TOA-Water-TOA  ocean atmosphere system provides absolute calibration of Ocean Color satellites and check for consistency of  on-board calibration facilities and improves retrieval algorithms</a:t>
            </a:r>
          </a:p>
        </p:txBody>
      </p:sp>
    </p:spTree>
    <p:extLst>
      <p:ext uri="{BB962C8B-B14F-4D97-AF65-F5344CB8AC3E}">
        <p14:creationId xmlns:p14="http://schemas.microsoft.com/office/powerpoint/2010/main" val="160658171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9615" y="128955"/>
            <a:ext cx="11752385" cy="5920153"/>
          </a:xfrm>
        </p:spPr>
        <p:txBody>
          <a:bodyPr/>
          <a:lstStyle/>
          <a:p>
            <a:pPr marL="0" indent="0" algn="ctr">
              <a:buNone/>
            </a:pPr>
            <a:r>
              <a:rPr lang="en-US" b="1" dirty="0">
                <a:solidFill>
                  <a:srgbClr val="FF0000"/>
                </a:solidFill>
              </a:rPr>
              <a:t>Main NOAA &amp; Other Collaborators:</a:t>
            </a:r>
          </a:p>
          <a:p>
            <a:r>
              <a:rPr lang="en-US" dirty="0">
                <a:solidFill>
                  <a:srgbClr val="0000FF"/>
                </a:solidFill>
              </a:rPr>
              <a:t>NESDIS/STAR: </a:t>
            </a:r>
            <a:r>
              <a:rPr lang="en-US" sz="2400" dirty="0">
                <a:solidFill>
                  <a:schemeClr val="accent2"/>
                </a:solidFill>
              </a:rPr>
              <a:t>Drs. </a:t>
            </a:r>
            <a:r>
              <a:rPr lang="en-US" sz="2400" dirty="0" err="1">
                <a:solidFill>
                  <a:schemeClr val="accent2"/>
                </a:solidFill>
              </a:rPr>
              <a:t>Menghua</a:t>
            </a:r>
            <a:r>
              <a:rPr lang="en-US" sz="2400" dirty="0">
                <a:solidFill>
                  <a:schemeClr val="accent2"/>
                </a:solidFill>
              </a:rPr>
              <a:t> Wang, Paul </a:t>
            </a:r>
            <a:r>
              <a:rPr lang="en-US" sz="2400" dirty="0" err="1">
                <a:solidFill>
                  <a:schemeClr val="accent2"/>
                </a:solidFill>
              </a:rPr>
              <a:t>DiGiacomo</a:t>
            </a:r>
            <a:r>
              <a:rPr lang="en-US" sz="2400" dirty="0">
                <a:solidFill>
                  <a:schemeClr val="accent2"/>
                </a:solidFill>
              </a:rPr>
              <a:t>, Mike </a:t>
            </a:r>
            <a:r>
              <a:rPr lang="en-US" sz="2400" dirty="0" err="1">
                <a:solidFill>
                  <a:schemeClr val="accent2"/>
                </a:solidFill>
              </a:rPr>
              <a:t>Ondrusek</a:t>
            </a:r>
            <a:r>
              <a:rPr lang="en-US" sz="2400" dirty="0">
                <a:solidFill>
                  <a:schemeClr val="accent2"/>
                </a:solidFill>
              </a:rPr>
              <a:t>, Chris Brown, A. Strong (Coral Reef Watch)</a:t>
            </a:r>
          </a:p>
          <a:p>
            <a:r>
              <a:rPr lang="en-US" dirty="0">
                <a:solidFill>
                  <a:srgbClr val="3333CC"/>
                </a:solidFill>
              </a:rPr>
              <a:t>NOS</a:t>
            </a:r>
            <a:r>
              <a:rPr lang="en-US" b="1" dirty="0">
                <a:solidFill>
                  <a:srgbClr val="3333CC"/>
                </a:solidFill>
              </a:rPr>
              <a:t>: </a:t>
            </a:r>
            <a:r>
              <a:rPr lang="en-US" sz="2400" dirty="0">
                <a:solidFill>
                  <a:schemeClr val="accent2"/>
                </a:solidFill>
              </a:rPr>
              <a:t>Drs.</a:t>
            </a:r>
            <a:r>
              <a:rPr lang="en-US" sz="2400" b="1" dirty="0">
                <a:solidFill>
                  <a:schemeClr val="accent2"/>
                </a:solidFill>
              </a:rPr>
              <a:t> </a:t>
            </a:r>
            <a:r>
              <a:rPr lang="en-US" sz="2400" dirty="0">
                <a:solidFill>
                  <a:schemeClr val="accent2"/>
                </a:solidFill>
              </a:rPr>
              <a:t>Rick </a:t>
            </a:r>
            <a:r>
              <a:rPr lang="en-US" sz="2400" dirty="0" err="1">
                <a:solidFill>
                  <a:schemeClr val="accent2"/>
                </a:solidFill>
              </a:rPr>
              <a:t>Stumpf</a:t>
            </a:r>
            <a:r>
              <a:rPr lang="en-US" sz="2400" dirty="0">
                <a:solidFill>
                  <a:schemeClr val="accent2"/>
                </a:solidFill>
              </a:rPr>
              <a:t>, Robert Warner</a:t>
            </a:r>
          </a:p>
          <a:p>
            <a:r>
              <a:rPr lang="en-US" dirty="0"/>
              <a:t>NASA: </a:t>
            </a:r>
            <a:r>
              <a:rPr lang="en-US" sz="2400" dirty="0"/>
              <a:t>Drs. Brian Cairns, </a:t>
            </a:r>
            <a:r>
              <a:rPr lang="en-US" sz="2400" dirty="0" err="1"/>
              <a:t>Jacek</a:t>
            </a:r>
            <a:r>
              <a:rPr lang="en-US" sz="2400" dirty="0"/>
              <a:t> </a:t>
            </a:r>
            <a:r>
              <a:rPr lang="en-US" sz="2400" dirty="0" err="1"/>
              <a:t>Chowdhary</a:t>
            </a:r>
            <a:r>
              <a:rPr lang="en-US" sz="2400" dirty="0"/>
              <a:t>, Mike </a:t>
            </a:r>
            <a:r>
              <a:rPr lang="en-US" sz="2400" dirty="0" err="1"/>
              <a:t>Mishchenko</a:t>
            </a:r>
            <a:r>
              <a:rPr lang="en-US" sz="2400" dirty="0"/>
              <a:t>, Maria </a:t>
            </a:r>
            <a:r>
              <a:rPr lang="en-US" sz="2400" dirty="0" err="1"/>
              <a:t>Tzortziou</a:t>
            </a:r>
            <a:endParaRPr lang="en-US" sz="2400" dirty="0"/>
          </a:p>
          <a:p>
            <a:r>
              <a:rPr lang="en-US" dirty="0"/>
              <a:t>NRL: </a:t>
            </a:r>
            <a:r>
              <a:rPr lang="en-US" sz="2400" dirty="0"/>
              <a:t>Drs. Alan </a:t>
            </a:r>
            <a:r>
              <a:rPr lang="en-US" sz="2400" dirty="0" err="1"/>
              <a:t>Weideman</a:t>
            </a:r>
            <a:r>
              <a:rPr lang="en-US" sz="2400" dirty="0"/>
              <a:t>, </a:t>
            </a:r>
            <a:r>
              <a:rPr lang="en-US" sz="2400" dirty="0" err="1"/>
              <a:t>Weilin</a:t>
            </a:r>
            <a:r>
              <a:rPr lang="en-US" sz="2400" dirty="0"/>
              <a:t> </a:t>
            </a:r>
            <a:r>
              <a:rPr lang="en-US" sz="2400" dirty="0" err="1"/>
              <a:t>Hou</a:t>
            </a:r>
            <a:r>
              <a:rPr lang="en-US" sz="2400" dirty="0"/>
              <a:t>, </a:t>
            </a:r>
            <a:r>
              <a:rPr lang="en-US" sz="2400" dirty="0" err="1"/>
              <a:t>Ruhul</a:t>
            </a:r>
            <a:r>
              <a:rPr lang="en-US" sz="2400" dirty="0"/>
              <a:t> </a:t>
            </a:r>
            <a:r>
              <a:rPr lang="en-US" sz="2400" dirty="0" err="1"/>
              <a:t>Amin</a:t>
            </a:r>
            <a:r>
              <a:rPr lang="en-US" sz="2400" dirty="0"/>
              <a:t>, (</a:t>
            </a:r>
            <a:r>
              <a:rPr lang="en-US" sz="2400" dirty="0" err="1"/>
              <a:t>Stennis</a:t>
            </a:r>
            <a:r>
              <a:rPr lang="en-US" sz="2400" dirty="0"/>
              <a:t>),  </a:t>
            </a:r>
            <a:r>
              <a:rPr lang="en-US" sz="2400" dirty="0" err="1"/>
              <a:t>Deric</a:t>
            </a:r>
            <a:r>
              <a:rPr lang="en-US" sz="2400" dirty="0"/>
              <a:t> Gray, Jeffrey Bowles (Washington, DC)</a:t>
            </a:r>
          </a:p>
          <a:p>
            <a:r>
              <a:rPr lang="en-US" dirty="0"/>
              <a:t>Universities: </a:t>
            </a:r>
            <a:r>
              <a:rPr lang="en-US" sz="2400" dirty="0"/>
              <a:t>Drs Robert Arnone, Southern Miss, Z.P. Lee U Mass, Boston, Curt Davis, Oregon State, Alex </a:t>
            </a:r>
            <a:r>
              <a:rPr lang="en-US" sz="2400" dirty="0" err="1"/>
              <a:t>Chekalyuk</a:t>
            </a:r>
            <a:r>
              <a:rPr lang="en-US" sz="2400" dirty="0"/>
              <a:t>, Columbia University</a:t>
            </a:r>
          </a:p>
          <a:p>
            <a:r>
              <a:rPr lang="en-US" dirty="0"/>
              <a:t>Regional Authorities: </a:t>
            </a:r>
            <a:r>
              <a:rPr lang="en-US" sz="2400" dirty="0"/>
              <a:t>Drs Vince </a:t>
            </a:r>
            <a:r>
              <a:rPr lang="en-US" sz="2400" dirty="0" err="1"/>
              <a:t>Loveco</a:t>
            </a:r>
            <a:r>
              <a:rPr lang="en-US" sz="2400" dirty="0"/>
              <a:t>, Mote Marine Labs, HABs, James Ivey, Florida Fish &amp; Wildlife</a:t>
            </a:r>
            <a:endParaRPr lang="en-US" sz="2800" dirty="0"/>
          </a:p>
          <a:p>
            <a:r>
              <a:rPr lang="en-US" dirty="0"/>
              <a:t>Industry: </a:t>
            </a:r>
            <a:r>
              <a:rPr lang="en-US" sz="2800" dirty="0"/>
              <a:t>Drs. Jeffrey Puschell (Raytheon), Mike Twardowski (WET Labs)</a:t>
            </a:r>
          </a:p>
        </p:txBody>
      </p:sp>
    </p:spTree>
    <p:extLst>
      <p:ext uri="{BB962C8B-B14F-4D97-AF65-F5344CB8AC3E}">
        <p14:creationId xmlns:p14="http://schemas.microsoft.com/office/powerpoint/2010/main" val="7940458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99392"/>
            <a:ext cx="10972800" cy="792088"/>
          </a:xfrm>
        </p:spPr>
        <p:txBody>
          <a:bodyPr/>
          <a:lstStyle/>
          <a:p>
            <a:r>
              <a:rPr lang="en-US" dirty="0" smtClean="0"/>
              <a:t>Methodology</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4086"/>
          <a:stretch/>
        </p:blipFill>
        <p:spPr bwMode="auto">
          <a:xfrm>
            <a:off x="1295467" y="1844824"/>
            <a:ext cx="9708925" cy="3188046"/>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3983765" y="1452329"/>
            <a:ext cx="2999796" cy="477054"/>
          </a:xfrm>
          <a:prstGeom prst="rect">
            <a:avLst/>
          </a:prstGeom>
          <a:noFill/>
        </p:spPr>
        <p:txBody>
          <a:bodyPr wrap="none" rtlCol="0">
            <a:spAutoFit/>
          </a:bodyPr>
          <a:lstStyle/>
          <a:p>
            <a:r>
              <a:rPr lang="en-US" sz="2500" b="1" dirty="0" smtClean="0">
                <a:solidFill>
                  <a:srgbClr val="000099"/>
                </a:solidFill>
              </a:rPr>
              <a:t>TOA – Ocean - TOA</a:t>
            </a:r>
            <a:endParaRPr lang="en-US" sz="2500" b="1" dirty="0">
              <a:solidFill>
                <a:srgbClr val="000099"/>
              </a:solidFill>
            </a:endParaRPr>
          </a:p>
        </p:txBody>
      </p:sp>
    </p:spTree>
    <p:extLst>
      <p:ext uri="{BB962C8B-B14F-4D97-AF65-F5344CB8AC3E}">
        <p14:creationId xmlns:p14="http://schemas.microsoft.com/office/powerpoint/2010/main" val="17439222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41574"/>
            <a:ext cx="10972800" cy="1288473"/>
          </a:xfrm>
        </p:spPr>
        <p:txBody>
          <a:bodyPr>
            <a:normAutofit fontScale="90000"/>
          </a:bodyPr>
          <a:lstStyle/>
          <a:p>
            <a:r>
              <a:rPr lang="en-US" sz="3100" dirty="0" smtClean="0">
                <a:solidFill>
                  <a:srgbClr val="FF0000"/>
                </a:solidFill>
              </a:rPr>
              <a:t>AERONET-OC sites  </a:t>
            </a:r>
            <a:r>
              <a:rPr lang="en-US" sz="2700" dirty="0" smtClean="0">
                <a:solidFill>
                  <a:srgbClr val="FF0000"/>
                </a:solidFill>
              </a:rPr>
              <a:t>(shows reasonable agreement for in-situ-satellite data, suitability for cal/</a:t>
            </a:r>
            <a:r>
              <a:rPr lang="en-US" sz="2700" dirty="0" err="1" smtClean="0">
                <a:solidFill>
                  <a:srgbClr val="FF0000"/>
                </a:solidFill>
              </a:rPr>
              <a:t>val</a:t>
            </a:r>
            <a:r>
              <a:rPr lang="en-US" sz="2700" dirty="0" smtClean="0">
                <a:solidFill>
                  <a:srgbClr val="FF0000"/>
                </a:solidFill>
              </a:rPr>
              <a:t>)</a:t>
            </a:r>
            <a:r>
              <a:rPr lang="en-US" sz="3200" dirty="0" smtClean="0"/>
              <a:t/>
            </a:r>
            <a:br>
              <a:rPr lang="en-US" sz="3200" dirty="0" smtClean="0"/>
            </a:br>
            <a:r>
              <a:rPr lang="en-US" sz="3200" dirty="0" smtClean="0"/>
              <a:t/>
            </a:r>
            <a:br>
              <a:rPr lang="en-US" sz="3200" dirty="0" smtClean="0"/>
            </a:br>
            <a:endParaRPr lang="en-US" sz="3200" dirty="0"/>
          </a:p>
        </p:txBody>
      </p:sp>
      <p:grpSp>
        <p:nvGrpSpPr>
          <p:cNvPr id="3" name="Group 11"/>
          <p:cNvGrpSpPr/>
          <p:nvPr/>
        </p:nvGrpSpPr>
        <p:grpSpPr>
          <a:xfrm>
            <a:off x="301645" y="932770"/>
            <a:ext cx="11502603" cy="2973459"/>
            <a:chOff x="226234" y="1222842"/>
            <a:chExt cx="8626952" cy="2973459"/>
          </a:xfrm>
        </p:grpSpPr>
        <p:grpSp>
          <p:nvGrpSpPr>
            <p:cNvPr id="6" name="Group 9"/>
            <p:cNvGrpSpPr/>
            <p:nvPr/>
          </p:nvGrpSpPr>
          <p:grpSpPr>
            <a:xfrm>
              <a:off x="226234" y="1274869"/>
              <a:ext cx="8626952" cy="2921432"/>
              <a:chOff x="226234" y="988000"/>
              <a:chExt cx="8626952" cy="2921432"/>
            </a:xfrm>
          </p:grpSpPr>
          <p:grpSp>
            <p:nvGrpSpPr>
              <p:cNvPr id="7" name="Group 5"/>
              <p:cNvGrpSpPr/>
              <p:nvPr/>
            </p:nvGrpSpPr>
            <p:grpSpPr>
              <a:xfrm>
                <a:off x="226234" y="1171965"/>
                <a:ext cx="8626952" cy="2737467"/>
                <a:chOff x="226234" y="2754978"/>
                <a:chExt cx="8626952" cy="2737467"/>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989" t="5367" r="9058" b="3668"/>
                <a:stretch/>
              </p:blipFill>
              <p:spPr bwMode="auto">
                <a:xfrm>
                  <a:off x="226234" y="2754978"/>
                  <a:ext cx="8626952" cy="2737467"/>
                </a:xfrm>
                <a:prstGeom prst="rect">
                  <a:avLst/>
                </a:prstGeom>
                <a:ln>
                  <a:noFill/>
                </a:ln>
                <a:extLst>
                  <a:ext uri="{53640926-AAD7-44D8-BBD7-CCE9431645EC}">
                    <a14:shadowObscured xmlns:a14="http://schemas.microsoft.com/office/drawing/2010/main"/>
                  </a:ext>
                </a:extLst>
              </p:spPr>
            </p:pic>
            <p:sp>
              <p:nvSpPr>
                <p:cNvPr id="5" name="Rectangle 4"/>
                <p:cNvSpPr>
                  <a:spLocks/>
                </p:cNvSpPr>
                <p:nvPr/>
              </p:nvSpPr>
              <p:spPr bwMode="auto">
                <a:xfrm>
                  <a:off x="4044389" y="3987972"/>
                  <a:ext cx="2543835" cy="1008112"/>
                </a:xfrm>
                <a:prstGeom prst="rect">
                  <a:avLst/>
                </a:prstGeom>
                <a:solidFill>
                  <a:sysClr val="window" lastClr="FFFFFF">
                    <a:lumMod val="85000"/>
                    <a:alpha val="34000"/>
                  </a:sys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8" name="TextBox 7"/>
              <p:cNvSpPr txBox="1"/>
              <p:nvPr/>
            </p:nvSpPr>
            <p:spPr>
              <a:xfrm>
                <a:off x="827584" y="988000"/>
                <a:ext cx="797911" cy="369332"/>
              </a:xfrm>
              <a:prstGeom prst="rect">
                <a:avLst/>
              </a:prstGeom>
              <a:noFill/>
            </p:spPr>
            <p:txBody>
              <a:bodyPr wrap="none" rtlCol="0">
                <a:spAutoFit/>
              </a:bodyPr>
              <a:lstStyle/>
              <a:p>
                <a:r>
                  <a:rPr lang="en-US" dirty="0" smtClean="0"/>
                  <a:t>WaveCIS</a:t>
                </a:r>
                <a:endParaRPr lang="en-US" dirty="0"/>
              </a:p>
            </p:txBody>
          </p:sp>
          <p:sp>
            <p:nvSpPr>
              <p:cNvPr id="9" name="TextBox 8"/>
              <p:cNvSpPr txBox="1"/>
              <p:nvPr/>
            </p:nvSpPr>
            <p:spPr>
              <a:xfrm>
                <a:off x="948964" y="2411596"/>
                <a:ext cx="638636" cy="369332"/>
              </a:xfrm>
              <a:prstGeom prst="rect">
                <a:avLst/>
              </a:prstGeom>
              <a:noFill/>
            </p:spPr>
            <p:txBody>
              <a:bodyPr wrap="none" rtlCol="0">
                <a:spAutoFit/>
              </a:bodyPr>
              <a:lstStyle/>
              <a:p>
                <a:r>
                  <a:rPr lang="en-US" dirty="0" smtClean="0"/>
                  <a:t>LISCO</a:t>
                </a:r>
                <a:endParaRPr lang="en-US" dirty="0"/>
              </a:p>
            </p:txBody>
          </p:sp>
        </p:gr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9824" y="1222842"/>
              <a:ext cx="3596086" cy="209480"/>
            </a:xfrm>
            <a:prstGeom prst="rect">
              <a:avLst/>
            </a:prstGeom>
          </p:spPr>
        </p:pic>
      </p:grpSp>
      <p:sp>
        <p:nvSpPr>
          <p:cNvPr id="14" name="Rectangle 13"/>
          <p:cNvSpPr/>
          <p:nvPr/>
        </p:nvSpPr>
        <p:spPr>
          <a:xfrm>
            <a:off x="239349" y="3800055"/>
            <a:ext cx="11905323" cy="338554"/>
          </a:xfrm>
          <a:prstGeom prst="rect">
            <a:avLst/>
          </a:prstGeom>
        </p:spPr>
        <p:txBody>
          <a:bodyPr wrap="square">
            <a:spAutoFit/>
          </a:bodyPr>
          <a:lstStyle/>
          <a:p>
            <a:pPr algn="ctr"/>
            <a:r>
              <a:rPr lang="en-US" sz="1600" dirty="0">
                <a:latin typeface="Times New Roman"/>
                <a:ea typeface="Calibri"/>
              </a:rPr>
              <a:t>Time series of </a:t>
            </a:r>
            <a:r>
              <a:rPr lang="en-US" sz="1600" i="1" dirty="0">
                <a:latin typeface="Times New Roman"/>
                <a:ea typeface="Calibri"/>
              </a:rPr>
              <a:t>nLw</a:t>
            </a:r>
            <a:r>
              <a:rPr lang="en-US" sz="1600" dirty="0">
                <a:latin typeface="Times New Roman"/>
                <a:ea typeface="Calibri"/>
              </a:rPr>
              <a:t>(551nm), in mW/cm</a:t>
            </a:r>
            <a:r>
              <a:rPr lang="en-US" sz="1600" baseline="30000" dirty="0">
                <a:latin typeface="Times New Roman"/>
                <a:ea typeface="Calibri"/>
              </a:rPr>
              <a:t>2</a:t>
            </a:r>
            <a:r>
              <a:rPr lang="en-US" sz="1600" dirty="0">
                <a:latin typeface="Times New Roman"/>
                <a:ea typeface="Calibri"/>
              </a:rPr>
              <a:t>/</a:t>
            </a:r>
            <a:r>
              <a:rPr lang="el-GR" sz="1600" dirty="0">
                <a:latin typeface="Times New Roman"/>
                <a:ea typeface="Calibri"/>
              </a:rPr>
              <a:t>μ</a:t>
            </a:r>
            <a:r>
              <a:rPr lang="en-US" sz="1600" dirty="0" smtClean="0">
                <a:latin typeface="Times New Roman"/>
                <a:ea typeface="Calibri"/>
              </a:rPr>
              <a:t>m/sr</a:t>
            </a:r>
            <a:endParaRPr lang="en-US" sz="1600" dirty="0"/>
          </a:p>
        </p:txBody>
      </p:sp>
      <p:sp>
        <p:nvSpPr>
          <p:cNvPr id="15" name="Rectangle 14"/>
          <p:cNvSpPr/>
          <p:nvPr/>
        </p:nvSpPr>
        <p:spPr>
          <a:xfrm>
            <a:off x="0" y="4736266"/>
            <a:ext cx="12192000" cy="1107996"/>
          </a:xfrm>
          <a:prstGeom prst="rect">
            <a:avLst/>
          </a:prstGeom>
        </p:spPr>
        <p:txBody>
          <a:bodyPr wrap="square">
            <a:spAutoFit/>
          </a:bodyPr>
          <a:lstStyle/>
          <a:p>
            <a:pPr marL="285750" indent="-285750">
              <a:buFont typeface="Wingdings" panose="05000000000000000000" pitchFamily="2" charset="2"/>
              <a:buChar char="q"/>
            </a:pPr>
            <a:r>
              <a:rPr lang="en-US" sz="1600" dirty="0" smtClean="0">
                <a:latin typeface="Times New Roman"/>
                <a:ea typeface="Calibri"/>
              </a:rPr>
              <a:t>LISCO </a:t>
            </a:r>
          </a:p>
          <a:p>
            <a:pPr marL="742950" lvl="1" indent="-285750">
              <a:buFont typeface="Wingdings" panose="05000000000000000000" pitchFamily="2" charset="2"/>
              <a:buChar char="Ø"/>
            </a:pPr>
            <a:r>
              <a:rPr lang="en-US" sz="1600" dirty="0" smtClean="0">
                <a:latin typeface="Times New Roman"/>
                <a:ea typeface="Calibri"/>
              </a:rPr>
              <a:t>the </a:t>
            </a:r>
            <a:r>
              <a:rPr lang="en-US" sz="1600" dirty="0">
                <a:latin typeface="Times New Roman"/>
                <a:ea typeface="Calibri"/>
              </a:rPr>
              <a:t>particulate backscattering coefficient at 551 nm </a:t>
            </a:r>
            <a:r>
              <a:rPr lang="en-US" sz="1600" dirty="0" smtClean="0">
                <a:latin typeface="Times New Roman"/>
                <a:ea typeface="Calibri"/>
              </a:rPr>
              <a:t>ranges from 0.01 </a:t>
            </a:r>
            <a:r>
              <a:rPr lang="en-US" sz="1600" dirty="0">
                <a:latin typeface="Times New Roman"/>
                <a:ea typeface="Calibri"/>
              </a:rPr>
              <a:t>to 0.03 m</a:t>
            </a:r>
            <a:r>
              <a:rPr lang="en-US" sz="1600" baseline="30000" dirty="0">
                <a:latin typeface="Times New Roman"/>
                <a:ea typeface="Calibri"/>
              </a:rPr>
              <a:t>–1</a:t>
            </a:r>
            <a:r>
              <a:rPr lang="en-US" sz="1600" dirty="0">
                <a:latin typeface="Times New Roman"/>
                <a:ea typeface="Calibri"/>
              </a:rPr>
              <a:t>, </a:t>
            </a:r>
            <a:endParaRPr lang="en-US" sz="1600" dirty="0" smtClean="0">
              <a:latin typeface="Times New Roman"/>
              <a:ea typeface="Calibri"/>
            </a:endParaRPr>
          </a:p>
          <a:p>
            <a:pPr marL="742950" lvl="1" indent="-285750">
              <a:buFont typeface="Wingdings" panose="05000000000000000000" pitchFamily="2" charset="2"/>
              <a:buChar char="Ø"/>
            </a:pPr>
            <a:r>
              <a:rPr lang="en-US" sz="1600" dirty="0" smtClean="0">
                <a:latin typeface="Times New Roman"/>
                <a:ea typeface="Calibri"/>
              </a:rPr>
              <a:t>the </a:t>
            </a:r>
            <a:r>
              <a:rPr lang="en-US" sz="1600" dirty="0">
                <a:latin typeface="Times New Roman"/>
                <a:ea typeface="Calibri"/>
              </a:rPr>
              <a:t>total absorption coefficient at 443 nm varies from </a:t>
            </a:r>
            <a:r>
              <a:rPr lang="en-US" sz="1600" dirty="0" smtClean="0">
                <a:latin typeface="Times New Roman"/>
                <a:ea typeface="Calibri"/>
              </a:rPr>
              <a:t>0.38 </a:t>
            </a:r>
            <a:r>
              <a:rPr lang="en-US" sz="1600" dirty="0">
                <a:latin typeface="Times New Roman"/>
                <a:ea typeface="Calibri"/>
              </a:rPr>
              <a:t>to 1.2 m</a:t>
            </a:r>
            <a:r>
              <a:rPr lang="en-US" sz="1600" baseline="30000" dirty="0">
                <a:latin typeface="Times New Roman"/>
                <a:ea typeface="Calibri"/>
              </a:rPr>
              <a:t>–1</a:t>
            </a:r>
            <a:r>
              <a:rPr lang="en-US" sz="1600" dirty="0">
                <a:latin typeface="Times New Roman"/>
                <a:ea typeface="Calibri"/>
              </a:rPr>
              <a:t>; </a:t>
            </a:r>
            <a:endParaRPr lang="en-US" sz="1600" dirty="0" smtClean="0">
              <a:latin typeface="Times New Roman"/>
              <a:ea typeface="Calibri"/>
            </a:endParaRPr>
          </a:p>
          <a:p>
            <a:pPr marL="742950" lvl="1" indent="-285750">
              <a:buFont typeface="Wingdings" panose="05000000000000000000" pitchFamily="2" charset="2"/>
              <a:buChar char="Ø"/>
            </a:pPr>
            <a:r>
              <a:rPr lang="en-US" sz="1600" dirty="0" smtClean="0">
                <a:latin typeface="Times New Roman"/>
                <a:ea typeface="Calibri"/>
              </a:rPr>
              <a:t>the </a:t>
            </a:r>
            <a:r>
              <a:rPr lang="en-US" sz="1600" dirty="0">
                <a:latin typeface="Times New Roman"/>
                <a:ea typeface="Calibri"/>
              </a:rPr>
              <a:t>absorption due to </a:t>
            </a:r>
            <a:r>
              <a:rPr lang="en-US" sz="1600" dirty="0" smtClean="0">
                <a:latin typeface="Times New Roman"/>
                <a:ea typeface="Calibri"/>
              </a:rPr>
              <a:t>CDOM </a:t>
            </a:r>
            <a:r>
              <a:rPr lang="en-US" sz="1600" dirty="0">
                <a:latin typeface="Times New Roman"/>
                <a:ea typeface="Calibri"/>
              </a:rPr>
              <a:t>at </a:t>
            </a:r>
            <a:r>
              <a:rPr lang="en-US" sz="1600" dirty="0" smtClean="0">
                <a:latin typeface="Times New Roman"/>
                <a:ea typeface="Calibri"/>
              </a:rPr>
              <a:t>443 </a:t>
            </a:r>
            <a:r>
              <a:rPr lang="en-US" sz="1600" dirty="0">
                <a:latin typeface="Times New Roman"/>
                <a:ea typeface="Calibri"/>
              </a:rPr>
              <a:t>nm is typically close to 0.4 m</a:t>
            </a:r>
            <a:r>
              <a:rPr lang="en-US" sz="1600" baseline="30000" dirty="0">
                <a:latin typeface="Times New Roman"/>
                <a:ea typeface="Calibri"/>
              </a:rPr>
              <a:t>–1</a:t>
            </a:r>
            <a:r>
              <a:rPr lang="en-US" sz="1600" dirty="0">
                <a:latin typeface="Times New Roman"/>
                <a:ea typeface="Calibri"/>
              </a:rPr>
              <a:t> and </a:t>
            </a:r>
            <a:r>
              <a:rPr lang="en-US" sz="1600" dirty="0" smtClean="0">
                <a:latin typeface="Times New Roman"/>
                <a:ea typeface="Calibri"/>
              </a:rPr>
              <a:t>can </a:t>
            </a:r>
            <a:r>
              <a:rPr lang="en-US" sz="1600" dirty="0">
                <a:latin typeface="Times New Roman"/>
                <a:ea typeface="Calibri"/>
              </a:rPr>
              <a:t>be as high as 1 m</a:t>
            </a:r>
            <a:r>
              <a:rPr lang="en-US" sz="1600" baseline="30000" dirty="0">
                <a:latin typeface="Times New Roman"/>
                <a:ea typeface="Calibri"/>
              </a:rPr>
              <a:t>–1</a:t>
            </a:r>
            <a:r>
              <a:rPr lang="en-US" sz="1600" dirty="0">
                <a:latin typeface="Times New Roman"/>
                <a:ea typeface="Calibri"/>
              </a:rPr>
              <a:t>. </a:t>
            </a:r>
            <a:endParaRPr lang="en-US" sz="1600" dirty="0"/>
          </a:p>
        </p:txBody>
      </p:sp>
      <p:sp>
        <p:nvSpPr>
          <p:cNvPr id="16" name="Rectangle 15"/>
          <p:cNvSpPr/>
          <p:nvPr/>
        </p:nvSpPr>
        <p:spPr>
          <a:xfrm>
            <a:off x="1" y="3908269"/>
            <a:ext cx="12184492" cy="830997"/>
          </a:xfrm>
          <a:prstGeom prst="rect">
            <a:avLst/>
          </a:prstGeom>
        </p:spPr>
        <p:txBody>
          <a:bodyPr wrap="square">
            <a:spAutoFit/>
          </a:bodyPr>
          <a:lstStyle/>
          <a:p>
            <a:pPr marL="285750" indent="-285750">
              <a:buFont typeface="Wingdings" panose="05000000000000000000" pitchFamily="2" charset="2"/>
              <a:buChar char="q"/>
            </a:pPr>
            <a:r>
              <a:rPr lang="en-US" sz="1600" dirty="0">
                <a:latin typeface="Times New Roman"/>
                <a:ea typeface="Calibri"/>
              </a:rPr>
              <a:t>WaveCIS </a:t>
            </a:r>
            <a:endParaRPr lang="en-US" sz="1600" dirty="0" smtClean="0">
              <a:latin typeface="Times New Roman"/>
              <a:ea typeface="Calibri"/>
            </a:endParaRPr>
          </a:p>
          <a:p>
            <a:pPr marL="742950" lvl="1" indent="-285750">
              <a:buFont typeface="Wingdings" panose="05000000000000000000" pitchFamily="2" charset="2"/>
              <a:buChar char="Ø"/>
            </a:pPr>
            <a:r>
              <a:rPr lang="en-US" sz="1600" dirty="0" smtClean="0">
                <a:latin typeface="Times New Roman"/>
                <a:ea typeface="Calibri"/>
              </a:rPr>
              <a:t>particulate </a:t>
            </a:r>
            <a:r>
              <a:rPr lang="en-US" sz="1600" dirty="0">
                <a:latin typeface="Times New Roman"/>
                <a:ea typeface="Calibri"/>
              </a:rPr>
              <a:t>backscattering coefficient at 551 nm </a:t>
            </a:r>
            <a:r>
              <a:rPr lang="en-US" sz="1600" dirty="0" smtClean="0">
                <a:latin typeface="Times New Roman"/>
                <a:ea typeface="Calibri"/>
              </a:rPr>
              <a:t>is </a:t>
            </a:r>
            <a:r>
              <a:rPr lang="en-US" sz="1600" dirty="0">
                <a:latin typeface="Times New Roman"/>
                <a:ea typeface="Calibri"/>
              </a:rPr>
              <a:t>usually around 0.01 m</a:t>
            </a:r>
            <a:r>
              <a:rPr lang="en-US" sz="1600" baseline="30000" dirty="0">
                <a:latin typeface="Times New Roman"/>
                <a:ea typeface="Calibri"/>
              </a:rPr>
              <a:t>–1</a:t>
            </a:r>
            <a:r>
              <a:rPr lang="en-US" sz="1600" dirty="0">
                <a:latin typeface="Times New Roman"/>
                <a:ea typeface="Calibri"/>
              </a:rPr>
              <a:t>. </a:t>
            </a:r>
            <a:endParaRPr lang="en-US" sz="1600" dirty="0" smtClean="0">
              <a:latin typeface="Times New Roman"/>
              <a:ea typeface="Calibri"/>
            </a:endParaRPr>
          </a:p>
          <a:p>
            <a:pPr marL="742950" lvl="1" indent="-285750">
              <a:buFont typeface="Wingdings" panose="05000000000000000000" pitchFamily="2" charset="2"/>
              <a:buChar char="Ø"/>
            </a:pPr>
            <a:r>
              <a:rPr lang="en-US" sz="1600" dirty="0" smtClean="0">
                <a:solidFill>
                  <a:prstClr val="black"/>
                </a:solidFill>
                <a:latin typeface="Times New Roman"/>
                <a:ea typeface="Calibri"/>
              </a:rPr>
              <a:t>seasonal </a:t>
            </a:r>
            <a:r>
              <a:rPr lang="en-US" sz="1600" dirty="0">
                <a:solidFill>
                  <a:prstClr val="black"/>
                </a:solidFill>
                <a:latin typeface="Times New Roman"/>
                <a:ea typeface="Calibri"/>
              </a:rPr>
              <a:t>average </a:t>
            </a:r>
            <a:r>
              <a:rPr lang="en-US" sz="1600" dirty="0" smtClean="0">
                <a:solidFill>
                  <a:prstClr val="black"/>
                </a:solidFill>
                <a:latin typeface="Times New Roman"/>
                <a:ea typeface="Calibri"/>
              </a:rPr>
              <a:t>of </a:t>
            </a:r>
            <a:r>
              <a:rPr lang="en-US" sz="1600" dirty="0" smtClean="0">
                <a:latin typeface="Times New Roman"/>
                <a:ea typeface="Calibri"/>
              </a:rPr>
              <a:t>the </a:t>
            </a:r>
            <a:r>
              <a:rPr lang="en-US" sz="1600" dirty="0">
                <a:latin typeface="Times New Roman"/>
                <a:ea typeface="Calibri"/>
              </a:rPr>
              <a:t>total absorption of </a:t>
            </a:r>
            <a:r>
              <a:rPr lang="en-US" sz="1600" dirty="0" smtClean="0">
                <a:latin typeface="Times New Roman"/>
                <a:ea typeface="Calibri"/>
              </a:rPr>
              <a:t>water </a:t>
            </a:r>
            <a:r>
              <a:rPr lang="en-US" sz="1600" dirty="0">
                <a:latin typeface="Times New Roman"/>
                <a:ea typeface="Calibri"/>
              </a:rPr>
              <a:t>body is </a:t>
            </a:r>
            <a:r>
              <a:rPr lang="en-US" sz="1600" dirty="0" smtClean="0">
                <a:latin typeface="Times New Roman"/>
                <a:ea typeface="Calibri"/>
              </a:rPr>
              <a:t>equal </a:t>
            </a:r>
            <a:r>
              <a:rPr lang="en-US" sz="1600" dirty="0">
                <a:latin typeface="Times New Roman"/>
                <a:ea typeface="Calibri"/>
              </a:rPr>
              <a:t>to 0.31 m</a:t>
            </a:r>
            <a:r>
              <a:rPr lang="en-US" sz="1600" baseline="30000" dirty="0">
                <a:latin typeface="Times New Roman"/>
                <a:ea typeface="Calibri"/>
              </a:rPr>
              <a:t>–1</a:t>
            </a:r>
            <a:r>
              <a:rPr lang="en-US" sz="1600" dirty="0">
                <a:latin typeface="Times New Roman"/>
                <a:ea typeface="Calibri"/>
              </a:rPr>
              <a:t> at 442 nm, of which ~0.15 m</a:t>
            </a:r>
            <a:r>
              <a:rPr lang="en-US" sz="1600" baseline="30000" dirty="0">
                <a:latin typeface="Times New Roman"/>
                <a:ea typeface="Calibri"/>
              </a:rPr>
              <a:t>-1</a:t>
            </a:r>
            <a:r>
              <a:rPr lang="en-US" sz="1600" dirty="0">
                <a:latin typeface="Times New Roman"/>
                <a:ea typeface="Calibri"/>
              </a:rPr>
              <a:t> is attributed to CDOM.</a:t>
            </a:r>
            <a:endParaRPr lang="en-US" sz="1600" dirty="0"/>
          </a:p>
        </p:txBody>
      </p:sp>
      <p:sp>
        <p:nvSpPr>
          <p:cNvPr id="17" name="Rectangle 16"/>
          <p:cNvSpPr/>
          <p:nvPr/>
        </p:nvSpPr>
        <p:spPr>
          <a:xfrm>
            <a:off x="-1" y="5733256"/>
            <a:ext cx="12184492" cy="658642"/>
          </a:xfrm>
          <a:prstGeom prst="rect">
            <a:avLst/>
          </a:prstGeom>
        </p:spPr>
        <p:txBody>
          <a:bodyPr wrap="square">
            <a:spAutoFit/>
          </a:bodyPr>
          <a:lstStyle/>
          <a:p>
            <a:pPr marL="285750" indent="-285750" algn="just">
              <a:lnSpc>
                <a:spcPct val="115000"/>
              </a:lnSpc>
              <a:buFont typeface="Wingdings" panose="05000000000000000000" pitchFamily="2" charset="2"/>
              <a:buChar char="q"/>
            </a:pPr>
            <a:r>
              <a:rPr lang="en-US" sz="1600" dirty="0" smtClean="0">
                <a:latin typeface="Times New Roman"/>
                <a:ea typeface="Calibri"/>
              </a:rPr>
              <a:t>Three-year </a:t>
            </a:r>
            <a:r>
              <a:rPr lang="en-US" sz="1600" dirty="0">
                <a:latin typeface="Times New Roman"/>
                <a:ea typeface="Calibri"/>
              </a:rPr>
              <a:t>(2011–2013) average Angstrom exponent γ (443, 870</a:t>
            </a:r>
            <a:r>
              <a:rPr lang="en-US" sz="1600" dirty="0" smtClean="0">
                <a:latin typeface="Times New Roman"/>
                <a:ea typeface="Calibri"/>
              </a:rPr>
              <a:t>) of LISCO is </a:t>
            </a:r>
            <a:r>
              <a:rPr lang="en-US" sz="1600" dirty="0">
                <a:latin typeface="Times New Roman"/>
                <a:ea typeface="Calibri"/>
              </a:rPr>
              <a:t>1.76, whereas it is 1.23 for WaveCIS. This implies that the aerosols over WaveCIS are dominated by coarse particles whereas the LISCO site has notable contributions from fine aerosol particles. </a:t>
            </a:r>
            <a:endParaRPr lang="en-US" sz="1600" dirty="0">
              <a:effectLst/>
              <a:latin typeface="Times New Roman"/>
              <a:ea typeface="Calibri"/>
            </a:endParaRPr>
          </a:p>
        </p:txBody>
      </p:sp>
    </p:spTree>
    <p:extLst>
      <p:ext uri="{BB962C8B-B14F-4D97-AF65-F5344CB8AC3E}">
        <p14:creationId xmlns:p14="http://schemas.microsoft.com/office/powerpoint/2010/main" val="23457709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12192000" cy="685800"/>
          </a:xfrm>
        </p:spPr>
        <p:txBody>
          <a:bodyPr>
            <a:noAutofit/>
          </a:bodyPr>
          <a:lstStyle/>
          <a:p>
            <a:r>
              <a:rPr lang="en-US" sz="2500" b="1" dirty="0" smtClean="0">
                <a:solidFill>
                  <a:prstClr val="black"/>
                </a:solidFill>
                <a:latin typeface="Times New Roman"/>
                <a:ea typeface="Times New Roman"/>
              </a:rPr>
              <a:t>Matchup comparison between </a:t>
            </a:r>
            <a:r>
              <a:rPr lang="en-US" sz="2500" b="1" dirty="0">
                <a:solidFill>
                  <a:prstClr val="black"/>
                </a:solidFill>
                <a:latin typeface="Times New Roman"/>
                <a:ea typeface="Times New Roman"/>
              </a:rPr>
              <a:t>VIIRS and AERONET-OC </a:t>
            </a:r>
            <a:r>
              <a:rPr lang="en-US" sz="2500" b="1" i="1" dirty="0" smtClean="0">
                <a:solidFill>
                  <a:prstClr val="black"/>
                </a:solidFill>
                <a:latin typeface="Times New Roman"/>
                <a:ea typeface="Times New Roman"/>
              </a:rPr>
              <a:t>nLw</a:t>
            </a:r>
            <a:r>
              <a:rPr lang="en-US" sz="2500" b="1" dirty="0" smtClean="0">
                <a:solidFill>
                  <a:prstClr val="black"/>
                </a:solidFill>
                <a:latin typeface="Times New Roman"/>
                <a:ea typeface="Times New Roman"/>
              </a:rPr>
              <a:t>(</a:t>
            </a:r>
            <a:r>
              <a:rPr lang="en-US" sz="2500" b="1" i="1" dirty="0" smtClean="0">
                <a:solidFill>
                  <a:prstClr val="black"/>
                </a:solidFill>
                <a:latin typeface="Times New Roman"/>
                <a:ea typeface="Times New Roman"/>
              </a:rPr>
              <a:t>λ</a:t>
            </a:r>
            <a:r>
              <a:rPr lang="en-US" sz="2500" b="1" dirty="0" smtClean="0">
                <a:solidFill>
                  <a:prstClr val="black"/>
                </a:solidFill>
                <a:latin typeface="Times New Roman"/>
                <a:ea typeface="Times New Roman"/>
              </a:rPr>
              <a:t>)</a:t>
            </a:r>
            <a:endParaRPr lang="en-US" sz="2500" dirty="0"/>
          </a:p>
        </p:txBody>
      </p:sp>
      <p:grpSp>
        <p:nvGrpSpPr>
          <p:cNvPr id="3" name="Group 26"/>
          <p:cNvGrpSpPr/>
          <p:nvPr/>
        </p:nvGrpSpPr>
        <p:grpSpPr>
          <a:xfrm>
            <a:off x="47329" y="518875"/>
            <a:ext cx="8179191" cy="6204643"/>
            <a:chOff x="340228" y="518875"/>
            <a:chExt cx="6134393" cy="6204643"/>
          </a:xfrm>
        </p:grpSpPr>
        <p:grpSp>
          <p:nvGrpSpPr>
            <p:cNvPr id="4" name="Group 24"/>
            <p:cNvGrpSpPr/>
            <p:nvPr/>
          </p:nvGrpSpPr>
          <p:grpSpPr>
            <a:xfrm>
              <a:off x="340228" y="749340"/>
              <a:ext cx="6134393" cy="5974178"/>
              <a:chOff x="340228" y="749340"/>
              <a:chExt cx="6134393" cy="5974178"/>
            </a:xfrm>
          </p:grpSpPr>
          <p:grpSp>
            <p:nvGrpSpPr>
              <p:cNvPr id="6" name="Group 23"/>
              <p:cNvGrpSpPr/>
              <p:nvPr/>
            </p:nvGrpSpPr>
            <p:grpSpPr>
              <a:xfrm>
                <a:off x="340228" y="749340"/>
                <a:ext cx="6134393" cy="5974178"/>
                <a:chOff x="340228" y="749340"/>
                <a:chExt cx="6134393" cy="5974178"/>
              </a:xfrm>
            </p:grpSpPr>
            <p:grpSp>
              <p:nvGrpSpPr>
                <p:cNvPr id="8" name="Group 7"/>
                <p:cNvGrpSpPr/>
                <p:nvPr/>
              </p:nvGrpSpPr>
              <p:grpSpPr>
                <a:xfrm>
                  <a:off x="340228" y="749340"/>
                  <a:ext cx="6134393" cy="5974178"/>
                  <a:chOff x="340228" y="677332"/>
                  <a:chExt cx="6134393" cy="5974178"/>
                </a:xfrm>
              </p:grpSpPr>
              <p:grpSp>
                <p:nvGrpSpPr>
                  <p:cNvPr id="9" name="Group 5"/>
                  <p:cNvGrpSpPr/>
                  <p:nvPr/>
                </p:nvGrpSpPr>
                <p:grpSpPr>
                  <a:xfrm>
                    <a:off x="340228" y="677332"/>
                    <a:ext cx="6134393" cy="5974178"/>
                    <a:chOff x="340228" y="677332"/>
                    <a:chExt cx="6134393" cy="5974178"/>
                  </a:xfrm>
                </p:grpSpPr>
                <p:grpSp>
                  <p:nvGrpSpPr>
                    <p:cNvPr id="10" name="Group 3"/>
                    <p:cNvGrpSpPr/>
                    <p:nvPr/>
                  </p:nvGrpSpPr>
                  <p:grpSpPr>
                    <a:xfrm>
                      <a:off x="649904" y="684383"/>
                      <a:ext cx="5824717" cy="5967127"/>
                      <a:chOff x="148171" y="684383"/>
                      <a:chExt cx="5824717" cy="5967127"/>
                    </a:xfrm>
                  </p:grpSpPr>
                  <p:grpSp>
                    <p:nvGrpSpPr>
                      <p:cNvPr id="11" name="Group 13"/>
                      <p:cNvGrpSpPr>
                        <a:grpSpLocks noChangeAspect="1"/>
                      </p:cNvGrpSpPr>
                      <p:nvPr/>
                    </p:nvGrpSpPr>
                    <p:grpSpPr>
                      <a:xfrm>
                        <a:off x="148171" y="3541011"/>
                        <a:ext cx="5822394" cy="3110499"/>
                        <a:chOff x="-96953" y="801211"/>
                        <a:chExt cx="6194046" cy="3309050"/>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r="7491"/>
                        <a:stretch/>
                      </p:blipFill>
                      <p:spPr>
                        <a:xfrm>
                          <a:off x="-96953" y="818421"/>
                          <a:ext cx="3045249" cy="3291840"/>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r="7071"/>
                        <a:stretch/>
                      </p:blipFill>
                      <p:spPr>
                        <a:xfrm>
                          <a:off x="3038018" y="801211"/>
                          <a:ext cx="3059075" cy="3291840"/>
                        </a:xfrm>
                        <a:prstGeom prst="rect">
                          <a:avLst/>
                        </a:prstGeom>
                      </p:spPr>
                    </p:pic>
                  </p:grpSp>
                  <p:grpSp>
                    <p:nvGrpSpPr>
                      <p:cNvPr id="13" name="Group 12"/>
                      <p:cNvGrpSpPr/>
                      <p:nvPr/>
                    </p:nvGrpSpPr>
                    <p:grpSpPr>
                      <a:xfrm>
                        <a:off x="179512" y="684383"/>
                        <a:ext cx="5793376" cy="3094330"/>
                        <a:chOff x="2" y="1219201"/>
                        <a:chExt cx="5793376" cy="3094330"/>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r="7255"/>
                        <a:stretch/>
                      </p:blipFill>
                      <p:spPr>
                        <a:xfrm>
                          <a:off x="2923542" y="1219201"/>
                          <a:ext cx="2869836" cy="3094330"/>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r="7637"/>
                        <a:stretch/>
                      </p:blipFill>
                      <p:spPr>
                        <a:xfrm>
                          <a:off x="2" y="1219201"/>
                          <a:ext cx="2858015" cy="3094330"/>
                        </a:xfrm>
                        <a:prstGeom prst="rect">
                          <a:avLst/>
                        </a:prstGeom>
                      </p:spPr>
                    </p:pic>
                  </p:grpSp>
                </p:grpSp>
                <p:sp>
                  <p:nvSpPr>
                    <p:cNvPr id="5" name="TextBox 4"/>
                    <p:cNvSpPr txBox="1"/>
                    <p:nvPr/>
                  </p:nvSpPr>
                  <p:spPr>
                    <a:xfrm>
                      <a:off x="340228" y="677332"/>
                      <a:ext cx="840663" cy="369332"/>
                    </a:xfrm>
                    <a:prstGeom prst="rect">
                      <a:avLst/>
                    </a:prstGeom>
                    <a:noFill/>
                  </p:spPr>
                  <p:txBody>
                    <a:bodyPr wrap="none" rtlCol="0">
                      <a:spAutoFit/>
                    </a:bodyPr>
                    <a:lstStyle/>
                    <a:p>
                      <a:r>
                        <a:rPr lang="en-US" b="1" u="sng" dirty="0" smtClean="0">
                          <a:solidFill>
                            <a:srgbClr val="C00000"/>
                          </a:solidFill>
                          <a:latin typeface="Times New Roman" panose="02020603050405020304" pitchFamily="18" charset="0"/>
                          <a:cs typeface="Times New Roman" panose="02020603050405020304" pitchFamily="18" charset="0"/>
                        </a:rPr>
                        <a:t>WaveCIS</a:t>
                      </a:r>
                      <a:endParaRPr lang="en-US" b="1" u="sng" dirty="0">
                        <a:solidFill>
                          <a:srgbClr val="C00000"/>
                        </a:solidFill>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415925" y="3555192"/>
                    <a:ext cx="677108" cy="369332"/>
                  </a:xfrm>
                  <a:prstGeom prst="rect">
                    <a:avLst/>
                  </a:prstGeom>
                  <a:noFill/>
                </p:spPr>
                <p:txBody>
                  <a:bodyPr wrap="none" rtlCol="0">
                    <a:spAutoFit/>
                  </a:bodyPr>
                  <a:lstStyle/>
                  <a:p>
                    <a:r>
                      <a:rPr lang="en-US" b="1" u="sng" dirty="0" smtClean="0">
                        <a:solidFill>
                          <a:srgbClr val="C00000"/>
                        </a:solidFill>
                        <a:latin typeface="Times New Roman" panose="02020603050405020304" pitchFamily="18" charset="0"/>
                        <a:cs typeface="Times New Roman" panose="02020603050405020304" pitchFamily="18" charset="0"/>
                      </a:rPr>
                      <a:t>LISCO</a:t>
                    </a:r>
                    <a:endParaRPr lang="en-US" b="1" u="sng" dirty="0">
                      <a:solidFill>
                        <a:srgbClr val="C00000"/>
                      </a:solidFill>
                      <a:latin typeface="Times New Roman" panose="02020603050405020304" pitchFamily="18" charset="0"/>
                      <a:cs typeface="Times New Roman" panose="02020603050405020304" pitchFamily="18" charset="0"/>
                    </a:endParaRPr>
                  </a:p>
                </p:txBody>
              </p:sp>
            </p:grpSp>
            <p:cxnSp>
              <p:nvCxnSpPr>
                <p:cNvPr id="20" name="Straight Connector 19"/>
                <p:cNvCxnSpPr/>
                <p:nvPr/>
              </p:nvCxnSpPr>
              <p:spPr>
                <a:xfrm>
                  <a:off x="2032617" y="1004374"/>
                  <a:ext cx="55470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a:off x="4882353" y="1004374"/>
                <a:ext cx="59952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r="19658"/>
            <a:stretch/>
          </p:blipFill>
          <p:spPr bwMode="auto">
            <a:xfrm>
              <a:off x="1451050" y="518875"/>
              <a:ext cx="4593994" cy="293561"/>
            </a:xfrm>
            <a:prstGeom prst="rect">
              <a:avLst/>
            </a:prstGeom>
            <a:ln>
              <a:noFill/>
            </a:ln>
            <a:extLst>
              <a:ext uri="{53640926-AAD7-44D8-BBD7-CCE9431645EC}">
                <a14:shadowObscured xmlns:a14="http://schemas.microsoft.com/office/drawing/2010/main"/>
              </a:ext>
            </a:extLst>
          </p:spPr>
        </p:pic>
      </p:grpSp>
      <p:sp>
        <p:nvSpPr>
          <p:cNvPr id="28" name="TextBox 27"/>
          <p:cNvSpPr txBox="1"/>
          <p:nvPr/>
        </p:nvSpPr>
        <p:spPr>
          <a:xfrm>
            <a:off x="8223422" y="980728"/>
            <a:ext cx="3968580" cy="5293757"/>
          </a:xfrm>
          <a:prstGeom prst="rect">
            <a:avLst/>
          </a:prstGeom>
          <a:noFill/>
        </p:spPr>
        <p:txBody>
          <a:bodyPr wrap="square" rtlCol="0">
            <a:spAutoFit/>
          </a:bodyPr>
          <a:lstStyle/>
          <a:p>
            <a:pPr marL="285750" indent="-285750">
              <a:spcAft>
                <a:spcPts val="1200"/>
              </a:spcAft>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Validation results for the two sites are very different from one another.</a:t>
            </a:r>
          </a:p>
          <a:p>
            <a:pPr marL="285750" indent="-285750">
              <a:spcAft>
                <a:spcPts val="1200"/>
              </a:spcAft>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VIIRS nLw retrievals for LISCO location are consistently underestimated. </a:t>
            </a:r>
          </a:p>
          <a:p>
            <a:pPr marL="285750" indent="-285750">
              <a:spcAft>
                <a:spcPts val="1200"/>
              </a:spcAft>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Negative retrievals are common for LISCO.</a:t>
            </a:r>
          </a:p>
          <a:p>
            <a:pPr marL="285750" indent="-285750">
              <a:spcAft>
                <a:spcPts val="1200"/>
              </a:spcAft>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VIIRS retrievals for WaveCIS location are reasonably accurate (</a:t>
            </a:r>
            <a:r>
              <a:rPr lang="en-US" dirty="0" err="1" smtClean="0">
                <a:latin typeface="Times New Roman" panose="02020603050405020304" pitchFamily="18" charset="0"/>
                <a:cs typeface="Times New Roman" panose="02020603050405020304" pitchFamily="18" charset="0"/>
              </a:rPr>
              <a:t>i.e</a:t>
            </a:r>
            <a:r>
              <a:rPr lang="en-US" dirty="0" smtClean="0">
                <a:latin typeface="Times New Roman" panose="02020603050405020304" pitchFamily="18" charset="0"/>
                <a:cs typeface="Times New Roman" panose="02020603050405020304" pitchFamily="18" charset="0"/>
              </a:rPr>
              <a:t> no bias).</a:t>
            </a:r>
          </a:p>
          <a:p>
            <a:pPr marL="285750" indent="-285750">
              <a:spcAft>
                <a:spcPts val="1200"/>
              </a:spcAft>
              <a:buFont typeface="Wingdings" panose="05000000000000000000" pitchFamily="2" charset="2"/>
              <a:buChar char="q"/>
            </a:pPr>
            <a:endParaRPr lang="en-US" dirty="0" smtClean="0">
              <a:latin typeface="Times New Roman" panose="02020603050405020304" pitchFamily="18" charset="0"/>
              <a:cs typeface="Times New Roman" panose="02020603050405020304" pitchFamily="18" charset="0"/>
            </a:endParaRPr>
          </a:p>
          <a:p>
            <a:pPr marL="285750" indent="-285750">
              <a:spcAft>
                <a:spcPts val="1200"/>
              </a:spcAft>
            </a:pPr>
            <a:r>
              <a:rPr lang="en-US" dirty="0" smtClean="0">
                <a:latin typeface="Times New Roman" panose="02020603050405020304" pitchFamily="18" charset="0"/>
                <a:cs typeface="Times New Roman" panose="02020603050405020304" pitchFamily="18" charset="0"/>
              </a:rPr>
              <a:t>Water leaving radiance location dependent, </a:t>
            </a:r>
            <a:r>
              <a:rPr lang="en-US" dirty="0" err="1" smtClean="0">
                <a:latin typeface="Times New Roman" panose="02020603050405020304" pitchFamily="18" charset="0"/>
                <a:cs typeface="Times New Roman" panose="02020603050405020304" pitchFamily="18" charset="0"/>
              </a:rPr>
              <a:t>ie</a:t>
            </a:r>
            <a:r>
              <a:rPr lang="en-US" dirty="0" smtClean="0">
                <a:latin typeface="Times New Roman" panose="02020603050405020304" pitchFamily="18" charset="0"/>
                <a:cs typeface="Times New Roman" panose="02020603050405020304" pitchFamily="18" charset="0"/>
              </a:rPr>
              <a:t> atmospheric correction inadequate (aerosol parameters different) LISCO-fine mode, </a:t>
            </a:r>
            <a:r>
              <a:rPr lang="en-US" dirty="0" err="1" smtClean="0">
                <a:latin typeface="Times New Roman" panose="02020603050405020304" pitchFamily="18" charset="0"/>
                <a:cs typeface="Times New Roman" panose="02020603050405020304" pitchFamily="18" charset="0"/>
              </a:rPr>
              <a:t>WaveCIS</a:t>
            </a:r>
            <a:r>
              <a:rPr lang="en-US" dirty="0" smtClean="0">
                <a:latin typeface="Times New Roman" panose="02020603050405020304" pitchFamily="18" charset="0"/>
                <a:cs typeface="Times New Roman" panose="02020603050405020304" pitchFamily="18" charset="0"/>
              </a:rPr>
              <a:t> –coarse)</a:t>
            </a:r>
          </a:p>
        </p:txBody>
      </p:sp>
    </p:spTree>
    <p:extLst>
      <p:ext uri="{BB962C8B-B14F-4D97-AF65-F5344CB8AC3E}">
        <p14:creationId xmlns:p14="http://schemas.microsoft.com/office/powerpoint/2010/main" val="36276177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568"/>
            <a:ext cx="10972800" cy="1143000"/>
          </a:xfrm>
        </p:spPr>
        <p:txBody>
          <a:bodyPr/>
          <a:lstStyle/>
          <a:p>
            <a:r>
              <a:rPr lang="en-US" dirty="0" smtClean="0"/>
              <a:t>In-situ &amp; Satellite Data Used in RT Simulations</a:t>
            </a:r>
            <a:endParaRPr lang="en-US" dirty="0"/>
          </a:p>
        </p:txBody>
      </p:sp>
      <p:sp>
        <p:nvSpPr>
          <p:cNvPr id="3" name="Content Placeholder 2"/>
          <p:cNvSpPr>
            <a:spLocks noGrp="1"/>
          </p:cNvSpPr>
          <p:nvPr>
            <p:ph idx="1"/>
          </p:nvPr>
        </p:nvSpPr>
        <p:spPr>
          <a:xfrm>
            <a:off x="143339" y="908720"/>
            <a:ext cx="11905323" cy="5832648"/>
          </a:xfrm>
        </p:spPr>
        <p:txBody>
          <a:bodyPr>
            <a:normAutofit/>
          </a:bodyPr>
          <a:lstStyle/>
          <a:p>
            <a:pPr>
              <a:spcAft>
                <a:spcPts val="600"/>
              </a:spcAft>
              <a:buFont typeface="Wingdings" panose="05000000000000000000" pitchFamily="2" charset="2"/>
              <a:buChar char="q"/>
            </a:pPr>
            <a:r>
              <a:rPr lang="en-US" sz="2000" b="1" u="sng" dirty="0" smtClean="0">
                <a:latin typeface="Times New Roman" panose="02020603050405020304" pitchFamily="18" charset="0"/>
                <a:cs typeface="Times New Roman" panose="02020603050405020304" pitchFamily="18" charset="0"/>
              </a:rPr>
              <a:t>In-situ data</a:t>
            </a:r>
          </a:p>
          <a:p>
            <a:pPr lvl="1">
              <a:spcAft>
                <a:spcPts val="600"/>
              </a:spcAft>
              <a:buFont typeface="Wingdings" panose="05000000000000000000" pitchFamily="2" charset="2"/>
              <a:buChar char="q"/>
            </a:pPr>
            <a:r>
              <a:rPr lang="en-US" sz="1600" dirty="0" smtClean="0">
                <a:latin typeface="Times New Roman" panose="02020603050405020304" pitchFamily="18" charset="0"/>
                <a:cs typeface="Times New Roman" panose="02020603050405020304" pitchFamily="18" charset="0"/>
              </a:rPr>
              <a:t>All </a:t>
            </a:r>
            <a:r>
              <a:rPr lang="en-US" sz="1600" dirty="0">
                <a:latin typeface="Times New Roman" panose="02020603050405020304" pitchFamily="18" charset="0"/>
                <a:cs typeface="Times New Roman" panose="02020603050405020304" pitchFamily="18" charset="0"/>
              </a:rPr>
              <a:t>input AERONET-OC data used in this study are level 1.5 data</a:t>
            </a:r>
            <a:r>
              <a:rPr lang="en-US" sz="1600" dirty="0" smtClean="0">
                <a:latin typeface="Times New Roman" panose="02020603050405020304" pitchFamily="18" charset="0"/>
                <a:cs typeface="Times New Roman" panose="02020603050405020304" pitchFamily="18" charset="0"/>
              </a:rPr>
              <a:t>.</a:t>
            </a:r>
          </a:p>
          <a:p>
            <a:pPr lvl="1">
              <a:spcAft>
                <a:spcPts val="600"/>
              </a:spcAft>
              <a:buFont typeface="Wingdings" panose="05000000000000000000" pitchFamily="2" charset="2"/>
              <a:buChar char="q"/>
            </a:pPr>
            <a:r>
              <a:rPr lang="en-US" sz="1600" dirty="0" smtClean="0">
                <a:latin typeface="Times New Roman" panose="02020603050405020304" pitchFamily="18" charset="0"/>
                <a:cs typeface="Times New Roman" panose="02020603050405020304" pitchFamily="18" charset="0"/>
              </a:rPr>
              <a:t>AERONET-OC </a:t>
            </a:r>
            <a:r>
              <a:rPr lang="en-US" sz="1600" dirty="0">
                <a:latin typeface="Times New Roman" panose="02020603050405020304" pitchFamily="18" charset="0"/>
                <a:cs typeface="Times New Roman" panose="02020603050405020304" pitchFamily="18" charset="0"/>
              </a:rPr>
              <a:t>data to the RT simulations are selected from the measurements made within a ±2h time window of the satellite overpass time of the locations of the sites. </a:t>
            </a:r>
            <a:endParaRPr lang="en-US" sz="1600" dirty="0" smtClean="0">
              <a:latin typeface="Times New Roman" panose="02020603050405020304" pitchFamily="18" charset="0"/>
              <a:cs typeface="Times New Roman" panose="02020603050405020304" pitchFamily="18" charset="0"/>
            </a:endParaRPr>
          </a:p>
          <a:p>
            <a:pPr marL="457200" lvl="1" indent="0">
              <a:spcAft>
                <a:spcPts val="600"/>
              </a:spcAft>
              <a:buNone/>
            </a:pPr>
            <a:endParaRPr lang="en-US" sz="1600" dirty="0" smtClean="0">
              <a:solidFill>
                <a:srgbClr val="000099"/>
              </a:solidFill>
              <a:latin typeface="Times New Roman" panose="02020603050405020304" pitchFamily="18" charset="0"/>
              <a:cs typeface="Times New Roman" panose="02020603050405020304" pitchFamily="18" charset="0"/>
            </a:endParaRPr>
          </a:p>
          <a:p>
            <a:pPr>
              <a:spcBef>
                <a:spcPts val="0"/>
              </a:spcBef>
              <a:spcAft>
                <a:spcPts val="600"/>
              </a:spcAft>
              <a:buFont typeface="Wingdings" panose="05000000000000000000" pitchFamily="2" charset="2"/>
              <a:buChar char="q"/>
            </a:pPr>
            <a:r>
              <a:rPr lang="en-US" sz="2000" b="1" u="sng" dirty="0" smtClean="0">
                <a:latin typeface="Times New Roman" panose="02020603050405020304" pitchFamily="18" charset="0"/>
                <a:cs typeface="Times New Roman" panose="02020603050405020304" pitchFamily="18" charset="0"/>
              </a:rPr>
              <a:t>Satellite data</a:t>
            </a:r>
          </a:p>
          <a:p>
            <a:pPr lvl="1">
              <a:spcBef>
                <a:spcPts val="0"/>
              </a:spcBef>
              <a:spcAft>
                <a:spcPts val="600"/>
              </a:spcAft>
              <a:buFont typeface="Wingdings" panose="05000000000000000000" pitchFamily="2" charset="2"/>
              <a:buChar char="q"/>
            </a:pPr>
            <a:r>
              <a:rPr lang="en-US" sz="1600" i="1" dirty="0" smtClean="0">
                <a:solidFill>
                  <a:srgbClr val="C00000"/>
                </a:solidFill>
                <a:latin typeface="Times New Roman" panose="02020603050405020304" pitchFamily="18" charset="0"/>
                <a:cs typeface="Times New Roman" panose="02020603050405020304" pitchFamily="18" charset="0"/>
              </a:rPr>
              <a:t>NASA VIIRS data</a:t>
            </a:r>
          </a:p>
          <a:p>
            <a:pPr lvl="2">
              <a:spcBef>
                <a:spcPts val="0"/>
              </a:spcBef>
              <a:spcAft>
                <a:spcPts val="600"/>
              </a:spcAft>
              <a:buFont typeface="Wingdings" panose="05000000000000000000" pitchFamily="2" charset="2"/>
              <a:buChar char="q"/>
            </a:pPr>
            <a:r>
              <a:rPr lang="en-US" sz="1500" dirty="0">
                <a:latin typeface="Times New Roman" panose="02020603050405020304" pitchFamily="18" charset="0"/>
                <a:cs typeface="Times New Roman" panose="02020603050405020304" pitchFamily="18" charset="0"/>
              </a:rPr>
              <a:t>Pseudo Level 1 VIIRS images of the LISCO and WaveCIS locations have been obtained for two years (January 2012 to December 2013) period from NASA OBPG ocean color </a:t>
            </a:r>
            <a:r>
              <a:rPr lang="en-US" sz="1500" dirty="0" smtClean="0">
                <a:latin typeface="Times New Roman" panose="02020603050405020304" pitchFamily="18" charset="0"/>
                <a:cs typeface="Times New Roman" panose="02020603050405020304" pitchFamily="18" charset="0"/>
              </a:rPr>
              <a:t>website.</a:t>
            </a:r>
          </a:p>
          <a:p>
            <a:pPr lvl="2">
              <a:spcBef>
                <a:spcPts val="0"/>
              </a:spcBef>
              <a:spcAft>
                <a:spcPts val="600"/>
              </a:spcAft>
              <a:buFont typeface="Wingdings" panose="05000000000000000000" pitchFamily="2" charset="2"/>
              <a:buChar char="q"/>
            </a:pPr>
            <a:r>
              <a:rPr lang="en-US" sz="1500" dirty="0" smtClean="0">
                <a:latin typeface="Times New Roman" panose="02020603050405020304" pitchFamily="18" charset="0"/>
                <a:cs typeface="Times New Roman" panose="02020603050405020304" pitchFamily="18" charset="0"/>
              </a:rPr>
              <a:t>Then, SeaDAS </a:t>
            </a:r>
            <a:r>
              <a:rPr lang="en-US" sz="1500" dirty="0">
                <a:latin typeface="Times New Roman" panose="02020603050405020304" pitchFamily="18" charset="0"/>
                <a:cs typeface="Times New Roman" panose="02020603050405020304" pitchFamily="18" charset="0"/>
              </a:rPr>
              <a:t>software version 7.0.2 package in order to generate the fully calibrated and geo-located level 2 </a:t>
            </a:r>
            <a:r>
              <a:rPr lang="en-US" sz="1500" dirty="0" smtClean="0">
                <a:latin typeface="Times New Roman" panose="02020603050405020304" pitchFamily="18" charset="0"/>
                <a:cs typeface="Times New Roman" panose="02020603050405020304" pitchFamily="18" charset="0"/>
              </a:rPr>
              <a:t>data.</a:t>
            </a:r>
          </a:p>
          <a:p>
            <a:pPr lvl="1">
              <a:spcBef>
                <a:spcPts val="0"/>
              </a:spcBef>
              <a:spcAft>
                <a:spcPts val="600"/>
              </a:spcAft>
              <a:buFont typeface="Wingdings" panose="05000000000000000000" pitchFamily="2" charset="2"/>
              <a:buChar char="q"/>
            </a:pPr>
            <a:r>
              <a:rPr lang="en-US" sz="1800" i="1" dirty="0" smtClean="0">
                <a:solidFill>
                  <a:srgbClr val="C00000"/>
                </a:solidFill>
                <a:latin typeface="Times New Roman" panose="02020603050405020304" pitchFamily="18" charset="0"/>
                <a:cs typeface="Times New Roman" panose="02020603050405020304" pitchFamily="18" charset="0"/>
              </a:rPr>
              <a:t>IDPS VIIRS data</a:t>
            </a:r>
          </a:p>
          <a:p>
            <a:pPr lvl="2">
              <a:spcBef>
                <a:spcPts val="0"/>
              </a:spcBef>
              <a:spcAft>
                <a:spcPts val="600"/>
              </a:spcAft>
              <a:buFont typeface="Wingdings" panose="05000000000000000000" pitchFamily="2" charset="2"/>
              <a:buChar char="q"/>
            </a:pPr>
            <a:r>
              <a:rPr lang="en-US" sz="1500" dirty="0">
                <a:latin typeface="Times New Roman" panose="02020603050405020304" pitchFamily="18" charset="0"/>
                <a:cs typeface="Times New Roman" panose="02020603050405020304" pitchFamily="18" charset="0"/>
              </a:rPr>
              <a:t>VIIRS SDR data of IDPS processing </a:t>
            </a:r>
            <a:r>
              <a:rPr lang="en-US" sz="1500" dirty="0" smtClean="0">
                <a:latin typeface="Times New Roman" panose="02020603050405020304" pitchFamily="18" charset="0"/>
                <a:cs typeface="Times New Roman" panose="02020603050405020304" pitchFamily="18" charset="0"/>
              </a:rPr>
              <a:t>is obtained from NOAA</a:t>
            </a:r>
            <a:r>
              <a:rPr lang="en-US" sz="1500" dirty="0">
                <a:latin typeface="Times New Roman" panose="02020603050405020304" pitchFamily="18" charset="0"/>
                <a:cs typeface="Times New Roman" panose="02020603050405020304" pitchFamily="18" charset="0"/>
              </a:rPr>
              <a:t> </a:t>
            </a:r>
            <a:r>
              <a:rPr lang="en-US" sz="1500" dirty="0" smtClean="0">
                <a:latin typeface="Times New Roman" panose="02020603050405020304" pitchFamily="18" charset="0"/>
                <a:cs typeface="Times New Roman" panose="02020603050405020304" pitchFamily="18" charset="0"/>
              </a:rPr>
              <a:t>NESDIS. </a:t>
            </a:r>
            <a:r>
              <a:rPr lang="en-US" sz="1500" b="1" dirty="0" smtClean="0">
                <a:solidFill>
                  <a:srgbClr val="000099"/>
                </a:solidFill>
                <a:latin typeface="Times New Roman" panose="02020603050405020304" pitchFamily="18" charset="0"/>
                <a:cs typeface="Times New Roman" panose="02020603050405020304" pitchFamily="18" charset="0"/>
              </a:rPr>
              <a:t>They </a:t>
            </a:r>
            <a:r>
              <a:rPr lang="en-US" sz="1500" b="1" dirty="0">
                <a:solidFill>
                  <a:srgbClr val="000099"/>
                </a:solidFill>
                <a:latin typeface="Times New Roman" panose="02020603050405020304" pitchFamily="18" charset="0"/>
                <a:cs typeface="Times New Roman" panose="02020603050405020304" pitchFamily="18" charset="0"/>
              </a:rPr>
              <a:t>are completely calibrated and geo-located at the SDR </a:t>
            </a:r>
            <a:r>
              <a:rPr lang="en-US" sz="1500" b="1" dirty="0" smtClean="0">
                <a:solidFill>
                  <a:srgbClr val="000099"/>
                </a:solidFill>
                <a:latin typeface="Times New Roman" panose="02020603050405020304" pitchFamily="18" charset="0"/>
                <a:cs typeface="Times New Roman" panose="02020603050405020304" pitchFamily="18" charset="0"/>
              </a:rPr>
              <a:t>level &amp; do not require additional processing.</a:t>
            </a:r>
          </a:p>
          <a:p>
            <a:pPr lvl="1">
              <a:spcBef>
                <a:spcPts val="0"/>
              </a:spcBef>
              <a:spcAft>
                <a:spcPts val="600"/>
              </a:spcAft>
              <a:buFont typeface="Wingdings" panose="05000000000000000000" pitchFamily="2" charset="2"/>
              <a:buChar char="q"/>
            </a:pPr>
            <a:r>
              <a:rPr lang="en-US" sz="1800" i="1" dirty="0" smtClean="0">
                <a:solidFill>
                  <a:srgbClr val="C00000"/>
                </a:solidFill>
                <a:latin typeface="Times New Roman" panose="02020603050405020304" pitchFamily="18" charset="0"/>
                <a:cs typeface="Times New Roman" panose="02020603050405020304" pitchFamily="18" charset="0"/>
              </a:rPr>
              <a:t>MODIS data</a:t>
            </a:r>
          </a:p>
          <a:p>
            <a:pPr lvl="2">
              <a:spcBef>
                <a:spcPts val="0"/>
              </a:spcBef>
              <a:spcAft>
                <a:spcPts val="600"/>
              </a:spcAft>
              <a:buFont typeface="Wingdings" panose="05000000000000000000" pitchFamily="2" charset="2"/>
              <a:buChar char="q"/>
            </a:pPr>
            <a:r>
              <a:rPr lang="en-US" sz="1500" dirty="0">
                <a:latin typeface="Times New Roman" panose="02020603050405020304" pitchFamily="18" charset="0"/>
                <a:cs typeface="Times New Roman" panose="02020603050405020304" pitchFamily="18" charset="0"/>
              </a:rPr>
              <a:t>MODIS level 1 collection 6 images </a:t>
            </a:r>
            <a:r>
              <a:rPr lang="en-US" sz="1500" dirty="0" smtClean="0">
                <a:latin typeface="Times New Roman" panose="02020603050405020304" pitchFamily="18" charset="0"/>
                <a:cs typeface="Times New Roman" panose="02020603050405020304" pitchFamily="18" charset="0"/>
              </a:rPr>
              <a:t>are acquired </a:t>
            </a:r>
            <a:r>
              <a:rPr lang="en-US" sz="1500" dirty="0">
                <a:latin typeface="Times New Roman" panose="02020603050405020304" pitchFamily="18" charset="0"/>
                <a:cs typeface="Times New Roman" panose="02020603050405020304" pitchFamily="18" charset="0"/>
              </a:rPr>
              <a:t>from the NASA Level 1 and Atmosphere Distribution System (</a:t>
            </a:r>
            <a:r>
              <a:rPr lang="en-US" sz="1500" dirty="0" smtClean="0">
                <a:latin typeface="Times New Roman" panose="02020603050405020304" pitchFamily="18" charset="0"/>
                <a:cs typeface="Times New Roman" panose="02020603050405020304" pitchFamily="18" charset="0"/>
              </a:rPr>
              <a:t>LAADS). These </a:t>
            </a:r>
            <a:r>
              <a:rPr lang="en-US" sz="1500" dirty="0">
                <a:latin typeface="Times New Roman" panose="02020603050405020304" pitchFamily="18" charset="0"/>
                <a:cs typeface="Times New Roman" panose="02020603050405020304" pitchFamily="18" charset="0"/>
              </a:rPr>
              <a:t>data are </a:t>
            </a:r>
            <a:r>
              <a:rPr lang="en-US" sz="1500" dirty="0" smtClean="0">
                <a:latin typeface="Times New Roman" panose="02020603050405020304" pitchFamily="18" charset="0"/>
                <a:cs typeface="Times New Roman" panose="02020603050405020304" pitchFamily="18" charset="0"/>
              </a:rPr>
              <a:t>also fully </a:t>
            </a:r>
            <a:r>
              <a:rPr lang="en-US" sz="1500" dirty="0">
                <a:latin typeface="Times New Roman" panose="02020603050405020304" pitchFamily="18" charset="0"/>
                <a:cs typeface="Times New Roman" panose="02020603050405020304" pitchFamily="18" charset="0"/>
              </a:rPr>
              <a:t>calibrated and </a:t>
            </a:r>
            <a:r>
              <a:rPr lang="en-US" sz="1500" dirty="0" smtClean="0">
                <a:latin typeface="Times New Roman" panose="02020603050405020304" pitchFamily="18" charset="0"/>
                <a:cs typeface="Times New Roman" panose="02020603050405020304" pitchFamily="18" charset="0"/>
              </a:rPr>
              <a:t>geo-located.</a:t>
            </a:r>
            <a:endParaRPr lang="en-US" sz="20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1400" i="1" dirty="0" smtClean="0">
                <a:solidFill>
                  <a:srgbClr val="C00000"/>
                </a:solidFill>
                <a:latin typeface="Times New Roman"/>
                <a:ea typeface="Calibri"/>
              </a:rPr>
              <a:t>Note: Comparison </a:t>
            </a:r>
            <a:r>
              <a:rPr lang="en-US" sz="1400" i="1" dirty="0">
                <a:solidFill>
                  <a:srgbClr val="C00000"/>
                </a:solidFill>
                <a:latin typeface="Times New Roman"/>
                <a:ea typeface="Calibri"/>
              </a:rPr>
              <a:t>between the NASA and IDPS VIIRS L</a:t>
            </a:r>
            <a:r>
              <a:rPr lang="en-US" sz="1400" i="1" baseline="-25000" dirty="0">
                <a:solidFill>
                  <a:srgbClr val="C00000"/>
                </a:solidFill>
                <a:latin typeface="Times New Roman"/>
                <a:ea typeface="Calibri"/>
              </a:rPr>
              <a:t>t</a:t>
            </a:r>
            <a:r>
              <a:rPr lang="en-US" sz="1400" i="1" dirty="0">
                <a:solidFill>
                  <a:srgbClr val="C00000"/>
                </a:solidFill>
                <a:latin typeface="Times New Roman"/>
                <a:ea typeface="Calibri"/>
              </a:rPr>
              <a:t> data exhibits almost perfect correlation at every wavelength but </a:t>
            </a:r>
            <a:r>
              <a:rPr lang="en-US" sz="1400" i="1" dirty="0" smtClean="0">
                <a:solidFill>
                  <a:srgbClr val="C00000"/>
                </a:solidFill>
                <a:latin typeface="Times New Roman"/>
                <a:ea typeface="Calibri"/>
              </a:rPr>
              <a:t>slightly time dependent </a:t>
            </a:r>
            <a:r>
              <a:rPr lang="en-US" sz="1400" i="1" dirty="0">
                <a:solidFill>
                  <a:srgbClr val="C00000"/>
                </a:solidFill>
                <a:latin typeface="Times New Roman"/>
                <a:ea typeface="Calibri"/>
              </a:rPr>
              <a:t>discrepancy </a:t>
            </a:r>
            <a:r>
              <a:rPr lang="en-US" sz="1400" i="1" dirty="0" smtClean="0">
                <a:solidFill>
                  <a:srgbClr val="C00000"/>
                </a:solidFill>
                <a:latin typeface="Times New Roman"/>
                <a:ea typeface="Calibri"/>
              </a:rPr>
              <a:t>(1 – 3%) in </a:t>
            </a:r>
            <a:r>
              <a:rPr lang="en-US" sz="1400" i="1" dirty="0">
                <a:solidFill>
                  <a:srgbClr val="C00000"/>
                </a:solidFill>
                <a:latin typeface="Times New Roman"/>
                <a:ea typeface="Calibri"/>
              </a:rPr>
              <a:t>terms of magnitude. </a:t>
            </a:r>
            <a:r>
              <a:rPr lang="en-US" sz="1400" i="1" dirty="0" smtClean="0">
                <a:solidFill>
                  <a:srgbClr val="C00000"/>
                </a:solidFill>
                <a:latin typeface="Times New Roman"/>
                <a:ea typeface="Calibri"/>
              </a:rPr>
              <a:t>For </a:t>
            </a:r>
            <a:r>
              <a:rPr lang="en-US" sz="1400" i="1" dirty="0">
                <a:solidFill>
                  <a:srgbClr val="C00000"/>
                </a:solidFill>
                <a:latin typeface="Times New Roman"/>
                <a:ea typeface="Calibri"/>
              </a:rPr>
              <a:t>consistency purpose, we used only the NASA VIIRS data for all analyses in this study.</a:t>
            </a:r>
            <a:endParaRPr lang="en-US" sz="1400" i="1" dirty="0" smtClean="0">
              <a:solidFill>
                <a:srgbClr val="C00000"/>
              </a:solidFill>
            </a:endParaRPr>
          </a:p>
          <a:p>
            <a:endParaRPr lang="en-US" dirty="0"/>
          </a:p>
        </p:txBody>
      </p:sp>
    </p:spTree>
    <p:extLst>
      <p:ext uri="{BB962C8B-B14F-4D97-AF65-F5344CB8AC3E}">
        <p14:creationId xmlns:p14="http://schemas.microsoft.com/office/powerpoint/2010/main" val="26618410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9658"/>
          <a:stretch/>
        </p:blipFill>
        <p:spPr bwMode="auto">
          <a:xfrm>
            <a:off x="2351584" y="1029068"/>
            <a:ext cx="7313821" cy="35052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609600" y="0"/>
            <a:ext cx="10972800" cy="817418"/>
          </a:xfrm>
        </p:spPr>
        <p:txBody>
          <a:bodyPr>
            <a:normAutofit fontScale="90000"/>
          </a:bodyPr>
          <a:lstStyle/>
          <a:p>
            <a:r>
              <a:rPr lang="en-US" dirty="0">
                <a:solidFill>
                  <a:srgbClr val="FF0000"/>
                </a:solidFill>
              </a:rPr>
              <a:t>Matchup comparisons between the simulated and VIIRS L</a:t>
            </a:r>
            <a:r>
              <a:rPr lang="en-US" baseline="-25000" dirty="0">
                <a:solidFill>
                  <a:srgbClr val="FF0000"/>
                </a:solidFill>
              </a:rPr>
              <a:t>t</a:t>
            </a:r>
            <a:r>
              <a:rPr lang="en-US" dirty="0">
                <a:solidFill>
                  <a:srgbClr val="FF0000"/>
                </a:solidFill>
              </a:rPr>
              <a:t> (λ)</a:t>
            </a:r>
          </a:p>
        </p:txBody>
      </p:sp>
      <p:grpSp>
        <p:nvGrpSpPr>
          <p:cNvPr id="3" name="Group 9"/>
          <p:cNvGrpSpPr/>
          <p:nvPr/>
        </p:nvGrpSpPr>
        <p:grpSpPr>
          <a:xfrm>
            <a:off x="239348" y="1339128"/>
            <a:ext cx="5363048" cy="3992768"/>
            <a:chOff x="179511" y="1740488"/>
            <a:chExt cx="4022286" cy="3992768"/>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797" t="5122" r="16598"/>
            <a:stretch/>
          </p:blipFill>
          <p:spPr bwMode="auto">
            <a:xfrm>
              <a:off x="179511" y="1740488"/>
              <a:ext cx="4022286" cy="3992768"/>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1922915" y="1907540"/>
              <a:ext cx="797911" cy="369332"/>
            </a:xfrm>
            <a:prstGeom prst="rect">
              <a:avLst/>
            </a:prstGeom>
            <a:noFill/>
          </p:spPr>
          <p:txBody>
            <a:bodyPr wrap="none" rtlCol="0">
              <a:spAutoFit/>
            </a:bodyPr>
            <a:lstStyle/>
            <a:p>
              <a:r>
                <a:rPr lang="en-US" dirty="0" smtClean="0"/>
                <a:t>WaveCIS</a:t>
              </a:r>
              <a:endParaRPr lang="en-US" dirty="0"/>
            </a:p>
          </p:txBody>
        </p:sp>
      </p:grpSp>
      <p:grpSp>
        <p:nvGrpSpPr>
          <p:cNvPr id="9" name="Group 8"/>
          <p:cNvGrpSpPr/>
          <p:nvPr/>
        </p:nvGrpSpPr>
        <p:grpSpPr>
          <a:xfrm>
            <a:off x="6576052" y="1386861"/>
            <a:ext cx="5283683" cy="3938901"/>
            <a:chOff x="4932039" y="1772816"/>
            <a:chExt cx="3962762" cy="3938901"/>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2071" t="6402" r="17148"/>
            <a:stretch/>
          </p:blipFill>
          <p:spPr bwMode="auto">
            <a:xfrm>
              <a:off x="4932039" y="1772816"/>
              <a:ext cx="3962762" cy="3938901"/>
            </a:xfrm>
            <a:prstGeom prst="rect">
              <a:avLst/>
            </a:prstGeom>
            <a:ln>
              <a:noFill/>
            </a:ln>
            <a:extLst>
              <a:ext uri="{53640926-AAD7-44D8-BBD7-CCE9431645EC}">
                <a14:shadowObscured xmlns:a14="http://schemas.microsoft.com/office/drawing/2010/main"/>
              </a:ext>
            </a:extLst>
          </p:spPr>
        </p:pic>
        <p:sp>
          <p:nvSpPr>
            <p:cNvPr id="8" name="TextBox 7"/>
            <p:cNvSpPr txBox="1"/>
            <p:nvPr/>
          </p:nvSpPr>
          <p:spPr>
            <a:xfrm>
              <a:off x="6860072" y="1870353"/>
              <a:ext cx="638636" cy="369332"/>
            </a:xfrm>
            <a:prstGeom prst="rect">
              <a:avLst/>
            </a:prstGeom>
            <a:noFill/>
          </p:spPr>
          <p:txBody>
            <a:bodyPr wrap="none" rtlCol="0">
              <a:spAutoFit/>
            </a:bodyPr>
            <a:lstStyle/>
            <a:p>
              <a:r>
                <a:rPr lang="en-US" dirty="0" smtClean="0"/>
                <a:t>LISCO</a:t>
              </a:r>
              <a:endParaRPr lang="en-US" dirty="0"/>
            </a:p>
          </p:txBody>
        </p:sp>
      </p:grpSp>
      <p:sp>
        <p:nvSpPr>
          <p:cNvPr id="11" name="Rectangle 10"/>
          <p:cNvSpPr/>
          <p:nvPr/>
        </p:nvSpPr>
        <p:spPr>
          <a:xfrm>
            <a:off x="143339" y="5361913"/>
            <a:ext cx="12001333" cy="1378839"/>
          </a:xfrm>
          <a:prstGeom prst="rect">
            <a:avLst/>
          </a:prstGeom>
        </p:spPr>
        <p:txBody>
          <a:bodyPr wrap="square">
            <a:spAutoFit/>
          </a:bodyPr>
          <a:lstStyle/>
          <a:p>
            <a:pPr marL="285750" indent="-285750" algn="just">
              <a:lnSpc>
                <a:spcPct val="115000"/>
              </a:lnSpc>
              <a:spcBef>
                <a:spcPts val="600"/>
              </a:spcBef>
              <a:buFont typeface="Wingdings" panose="05000000000000000000" pitchFamily="2" charset="2"/>
              <a:buChar char="q"/>
            </a:pPr>
            <a:r>
              <a:rPr lang="en-US" sz="1600" dirty="0">
                <a:latin typeface="Times New Roman"/>
                <a:ea typeface="Calibri"/>
              </a:rPr>
              <a:t>Excellent correlations with the overall R values close to 1 are observed for both sites. </a:t>
            </a:r>
            <a:endParaRPr lang="en-US" sz="1600" dirty="0" smtClean="0">
              <a:latin typeface="Times New Roman"/>
              <a:ea typeface="Calibri"/>
            </a:endParaRPr>
          </a:p>
          <a:p>
            <a:pPr marL="285750" indent="-285750" algn="just">
              <a:lnSpc>
                <a:spcPct val="115000"/>
              </a:lnSpc>
              <a:spcBef>
                <a:spcPts val="600"/>
              </a:spcBef>
              <a:buFont typeface="Wingdings" panose="05000000000000000000" pitchFamily="2" charset="2"/>
              <a:buChar char="q"/>
            </a:pPr>
            <a:r>
              <a:rPr lang="en-US" sz="1600" dirty="0" smtClean="0">
                <a:latin typeface="Times New Roman"/>
                <a:ea typeface="Calibri"/>
              </a:rPr>
              <a:t>Spectral </a:t>
            </a:r>
            <a:r>
              <a:rPr lang="en-US" sz="1600" dirty="0">
                <a:latin typeface="Times New Roman"/>
                <a:ea typeface="Calibri"/>
              </a:rPr>
              <a:t>variation ranges of simulated and VIIRS </a:t>
            </a:r>
            <a:r>
              <a:rPr lang="en-US" sz="1600" i="1" dirty="0">
                <a:latin typeface="Times New Roman"/>
                <a:ea typeface="Calibri"/>
              </a:rPr>
              <a:t>L</a:t>
            </a:r>
            <a:r>
              <a:rPr lang="en-US" sz="1600" i="1" baseline="-25000" dirty="0">
                <a:latin typeface="Times New Roman"/>
                <a:ea typeface="Calibri"/>
              </a:rPr>
              <a:t>t</a:t>
            </a:r>
            <a:r>
              <a:rPr lang="en-US" sz="1600" dirty="0">
                <a:latin typeface="Times New Roman"/>
                <a:ea typeface="Calibri"/>
              </a:rPr>
              <a:t> (</a:t>
            </a:r>
            <a:r>
              <a:rPr lang="en-US" sz="1600" i="1" dirty="0">
                <a:latin typeface="Times New Roman"/>
                <a:ea typeface="Calibri"/>
              </a:rPr>
              <a:t>λ</a:t>
            </a:r>
            <a:r>
              <a:rPr lang="en-US" sz="1600" dirty="0">
                <a:latin typeface="Times New Roman"/>
                <a:ea typeface="Calibri"/>
              </a:rPr>
              <a:t>) are the same. </a:t>
            </a:r>
            <a:endParaRPr lang="en-US" sz="1600" dirty="0" smtClean="0">
              <a:latin typeface="Times New Roman"/>
              <a:ea typeface="Calibri"/>
            </a:endParaRPr>
          </a:p>
          <a:p>
            <a:pPr marL="285750" indent="-285750" algn="just">
              <a:lnSpc>
                <a:spcPct val="115000"/>
              </a:lnSpc>
              <a:spcBef>
                <a:spcPts val="600"/>
              </a:spcBef>
              <a:buFont typeface="Wingdings" panose="05000000000000000000" pitchFamily="2" charset="2"/>
              <a:buChar char="q"/>
            </a:pPr>
            <a:r>
              <a:rPr lang="en-US" sz="1600" dirty="0" smtClean="0">
                <a:latin typeface="Times New Roman"/>
                <a:ea typeface="Calibri"/>
              </a:rPr>
              <a:t>Regression </a:t>
            </a:r>
            <a:r>
              <a:rPr lang="en-US" sz="1600" dirty="0">
                <a:latin typeface="Times New Roman"/>
                <a:ea typeface="Calibri"/>
              </a:rPr>
              <a:t>lines for the comparisons are very close to 1:1 </a:t>
            </a:r>
            <a:r>
              <a:rPr lang="en-US" sz="1600" dirty="0" smtClean="0">
                <a:latin typeface="Times New Roman"/>
                <a:ea typeface="Calibri"/>
              </a:rPr>
              <a:t>diagonals: simulated </a:t>
            </a:r>
            <a:r>
              <a:rPr lang="en-US" sz="1600" i="1" dirty="0">
                <a:latin typeface="Times New Roman"/>
                <a:ea typeface="Calibri"/>
              </a:rPr>
              <a:t>L</a:t>
            </a:r>
            <a:r>
              <a:rPr lang="en-US" sz="1600" i="1" baseline="-25000" dirty="0">
                <a:latin typeface="Times New Roman"/>
                <a:ea typeface="Calibri"/>
              </a:rPr>
              <a:t>t</a:t>
            </a:r>
            <a:r>
              <a:rPr lang="en-US" sz="1600" dirty="0">
                <a:latin typeface="Times New Roman"/>
                <a:ea typeface="Calibri"/>
              </a:rPr>
              <a:t> (</a:t>
            </a:r>
            <a:r>
              <a:rPr lang="en-US" sz="1600" i="1" dirty="0">
                <a:latin typeface="Times New Roman"/>
                <a:ea typeface="Calibri"/>
              </a:rPr>
              <a:t>λ</a:t>
            </a:r>
            <a:r>
              <a:rPr lang="en-US" sz="1600" dirty="0">
                <a:latin typeface="Times New Roman"/>
                <a:ea typeface="Calibri"/>
              </a:rPr>
              <a:t>) data are spectrally and magnitude wise consistent with those of measured (i.e. VIIRS).</a:t>
            </a:r>
            <a:endParaRPr lang="en-US" sz="1600" dirty="0">
              <a:effectLst/>
              <a:latin typeface="Times New Roman"/>
              <a:ea typeface="Calibri"/>
            </a:endParaRPr>
          </a:p>
        </p:txBody>
      </p:sp>
    </p:spTree>
    <p:extLst>
      <p:ext uri="{BB962C8B-B14F-4D97-AF65-F5344CB8AC3E}">
        <p14:creationId xmlns:p14="http://schemas.microsoft.com/office/powerpoint/2010/main" val="21293252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798"/>
            <a:ext cx="12192000" cy="850106"/>
          </a:xfrm>
        </p:spPr>
        <p:txBody>
          <a:bodyPr>
            <a:noAutofit/>
          </a:bodyPr>
          <a:lstStyle/>
          <a:p>
            <a:r>
              <a:rPr lang="en-US" sz="2700" dirty="0"/>
              <a:t>Matchup comparisons between the simulated and VIIRS L</a:t>
            </a:r>
            <a:r>
              <a:rPr lang="en-US" sz="2700" baseline="-25000" dirty="0"/>
              <a:t>t</a:t>
            </a:r>
            <a:r>
              <a:rPr lang="en-US" sz="2700" dirty="0"/>
              <a:t> (λ</a:t>
            </a:r>
            <a:r>
              <a:rPr lang="en-US" sz="2700" dirty="0" smtClean="0"/>
              <a:t>) at each wavelength (Blue &amp; Green parts of the spectrum)</a:t>
            </a:r>
            <a:endParaRPr lang="en-US" sz="2700" dirty="0"/>
          </a:p>
        </p:txBody>
      </p:sp>
      <p:sp>
        <p:nvSpPr>
          <p:cNvPr id="11" name="Rectangle 10"/>
          <p:cNvSpPr/>
          <p:nvPr/>
        </p:nvSpPr>
        <p:spPr>
          <a:xfrm>
            <a:off x="7536160" y="1264651"/>
            <a:ext cx="4559829" cy="3437864"/>
          </a:xfrm>
          <a:prstGeom prst="rect">
            <a:avLst/>
          </a:prstGeom>
        </p:spPr>
        <p:txBody>
          <a:bodyPr wrap="square">
            <a:spAutoFit/>
          </a:bodyPr>
          <a:lstStyle/>
          <a:p>
            <a:pPr marL="285750" indent="-285750" algn="just">
              <a:lnSpc>
                <a:spcPct val="115000"/>
              </a:lnSpc>
              <a:spcBef>
                <a:spcPts val="600"/>
              </a:spcBef>
              <a:buFont typeface="Wingdings" panose="05000000000000000000" pitchFamily="2" charset="2"/>
              <a:buChar char="q"/>
            </a:pPr>
            <a:r>
              <a:rPr lang="en-US" sz="1600" dirty="0">
                <a:latin typeface="Times New Roman"/>
                <a:ea typeface="Calibri"/>
              </a:rPr>
              <a:t>Excellent correlations with the overall R values close to 1 are observed </a:t>
            </a:r>
            <a:r>
              <a:rPr lang="en-US" sz="1600" dirty="0" smtClean="0">
                <a:latin typeface="Times New Roman"/>
                <a:ea typeface="Calibri"/>
              </a:rPr>
              <a:t>at every wavelengths. </a:t>
            </a:r>
          </a:p>
          <a:p>
            <a:pPr marL="285750" indent="-285750" algn="just">
              <a:lnSpc>
                <a:spcPct val="115000"/>
              </a:lnSpc>
              <a:spcBef>
                <a:spcPts val="600"/>
              </a:spcBef>
              <a:buFont typeface="Wingdings" panose="05000000000000000000" pitchFamily="2" charset="2"/>
              <a:buChar char="q"/>
            </a:pPr>
            <a:r>
              <a:rPr lang="en-US" sz="1600" dirty="0" smtClean="0">
                <a:latin typeface="Times New Roman"/>
                <a:ea typeface="Calibri"/>
              </a:rPr>
              <a:t>Variation </a:t>
            </a:r>
            <a:r>
              <a:rPr lang="en-US" sz="1600" dirty="0">
                <a:latin typeface="Times New Roman"/>
                <a:ea typeface="Calibri"/>
              </a:rPr>
              <a:t>ranges of simulated and VIIRS </a:t>
            </a:r>
            <a:r>
              <a:rPr lang="en-US" sz="1600" i="1" dirty="0">
                <a:latin typeface="Times New Roman"/>
                <a:ea typeface="Calibri"/>
              </a:rPr>
              <a:t>L</a:t>
            </a:r>
            <a:r>
              <a:rPr lang="en-US" sz="1600" i="1" baseline="-25000" dirty="0">
                <a:latin typeface="Times New Roman"/>
                <a:ea typeface="Calibri"/>
              </a:rPr>
              <a:t>t</a:t>
            </a:r>
            <a:r>
              <a:rPr lang="en-US" sz="1600" dirty="0">
                <a:latin typeface="Times New Roman"/>
                <a:ea typeface="Calibri"/>
              </a:rPr>
              <a:t> </a:t>
            </a:r>
            <a:r>
              <a:rPr lang="en-US" sz="1600" dirty="0" smtClean="0">
                <a:latin typeface="Times New Roman"/>
                <a:ea typeface="Calibri"/>
              </a:rPr>
              <a:t>are </a:t>
            </a:r>
            <a:r>
              <a:rPr lang="en-US" sz="1600" dirty="0">
                <a:latin typeface="Times New Roman"/>
                <a:ea typeface="Calibri"/>
              </a:rPr>
              <a:t>the same. </a:t>
            </a:r>
            <a:endParaRPr lang="en-US" sz="1600" dirty="0" smtClean="0">
              <a:latin typeface="Times New Roman"/>
              <a:ea typeface="Calibri"/>
            </a:endParaRPr>
          </a:p>
          <a:p>
            <a:pPr marL="285750" indent="-285750" algn="just">
              <a:lnSpc>
                <a:spcPct val="115000"/>
              </a:lnSpc>
              <a:spcBef>
                <a:spcPts val="600"/>
              </a:spcBef>
              <a:buFont typeface="Wingdings" panose="05000000000000000000" pitchFamily="2" charset="2"/>
              <a:buChar char="q"/>
            </a:pPr>
            <a:r>
              <a:rPr lang="en-US" sz="1600" dirty="0" smtClean="0">
                <a:latin typeface="Times New Roman"/>
                <a:ea typeface="Calibri"/>
              </a:rPr>
              <a:t>Regression </a:t>
            </a:r>
            <a:r>
              <a:rPr lang="en-US" sz="1600" dirty="0">
                <a:latin typeface="Times New Roman"/>
                <a:ea typeface="Calibri"/>
              </a:rPr>
              <a:t>lines for the comparisons are very close to 1:1 </a:t>
            </a:r>
            <a:r>
              <a:rPr lang="en-US" sz="1600" dirty="0" smtClean="0">
                <a:latin typeface="Times New Roman"/>
                <a:ea typeface="Calibri"/>
              </a:rPr>
              <a:t>diagonals.</a:t>
            </a:r>
          </a:p>
          <a:p>
            <a:pPr marL="285750" indent="-285750" algn="just">
              <a:lnSpc>
                <a:spcPct val="115000"/>
              </a:lnSpc>
              <a:spcBef>
                <a:spcPts val="600"/>
              </a:spcBef>
              <a:buFont typeface="Wingdings" panose="05000000000000000000" pitchFamily="2" charset="2"/>
              <a:buChar char="q"/>
            </a:pPr>
            <a:r>
              <a:rPr lang="en-US" sz="1600" dirty="0">
                <a:solidFill>
                  <a:srgbClr val="000099"/>
                </a:solidFill>
                <a:latin typeface="Times New Roman"/>
                <a:ea typeface="Calibri"/>
              </a:rPr>
              <a:t>These observations underscore that the simulated dataset is suitable for making assessments of the radiometric </a:t>
            </a:r>
            <a:r>
              <a:rPr lang="en-US" sz="1600" dirty="0" smtClean="0">
                <a:solidFill>
                  <a:srgbClr val="000099"/>
                </a:solidFill>
                <a:latin typeface="Times New Roman"/>
                <a:ea typeface="Calibri"/>
              </a:rPr>
              <a:t>accuracy and stability </a:t>
            </a:r>
            <a:r>
              <a:rPr lang="en-US" sz="1600" dirty="0">
                <a:solidFill>
                  <a:srgbClr val="000099"/>
                </a:solidFill>
                <a:latin typeface="Times New Roman"/>
                <a:ea typeface="Calibri"/>
              </a:rPr>
              <a:t>of the </a:t>
            </a:r>
            <a:r>
              <a:rPr lang="en-US" sz="1600" dirty="0" smtClean="0">
                <a:solidFill>
                  <a:srgbClr val="000099"/>
                </a:solidFill>
                <a:latin typeface="Times New Roman"/>
                <a:ea typeface="Calibri"/>
              </a:rPr>
              <a:t>Satellite Ocean Color sensors </a:t>
            </a:r>
            <a:r>
              <a:rPr lang="en-US" sz="1600" dirty="0">
                <a:solidFill>
                  <a:srgbClr val="000099"/>
                </a:solidFill>
                <a:latin typeface="Times New Roman"/>
                <a:ea typeface="Calibri"/>
              </a:rPr>
              <a:t>in blue and green </a:t>
            </a:r>
            <a:r>
              <a:rPr lang="en-US" sz="1600" dirty="0" smtClean="0">
                <a:solidFill>
                  <a:srgbClr val="000099"/>
                </a:solidFill>
                <a:latin typeface="Times New Roman"/>
                <a:ea typeface="Calibri"/>
              </a:rPr>
              <a:t>wavelengths. </a:t>
            </a: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12073" r="16461"/>
          <a:stretch>
            <a:fillRect/>
          </a:stretch>
        </p:blipFill>
        <p:spPr bwMode="auto">
          <a:xfrm>
            <a:off x="239350" y="1072202"/>
            <a:ext cx="3539684" cy="278884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11659" r="17010"/>
          <a:stretch>
            <a:fillRect/>
          </a:stretch>
        </p:blipFill>
        <p:spPr bwMode="auto">
          <a:xfrm>
            <a:off x="3983765" y="1072202"/>
            <a:ext cx="3522323" cy="27888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12071" r="17148"/>
          <a:stretch>
            <a:fillRect/>
          </a:stretch>
        </p:blipFill>
        <p:spPr bwMode="auto">
          <a:xfrm>
            <a:off x="259312" y="3952522"/>
            <a:ext cx="3521643" cy="2788846"/>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l="13672" r="17757"/>
          <a:stretch>
            <a:fillRect/>
          </a:stretch>
        </p:blipFill>
        <p:spPr bwMode="auto">
          <a:xfrm>
            <a:off x="4132630" y="3935688"/>
            <a:ext cx="3427077" cy="280568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5"/>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477699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559829" y="1268761"/>
            <a:ext cx="7536160" cy="4592026"/>
          </a:xfrm>
          <a:prstGeom prst="rect">
            <a:avLst/>
          </a:prstGeom>
        </p:spPr>
        <p:txBody>
          <a:bodyPr wrap="square">
            <a:spAutoFit/>
          </a:bodyPr>
          <a:lstStyle/>
          <a:p>
            <a:pPr marL="285750" indent="-285750" algn="just">
              <a:lnSpc>
                <a:spcPct val="115000"/>
              </a:lnSpc>
              <a:spcBef>
                <a:spcPts val="600"/>
              </a:spcBef>
              <a:spcAft>
                <a:spcPts val="1200"/>
              </a:spcAft>
              <a:buFont typeface="Wingdings" panose="05000000000000000000" pitchFamily="2" charset="2"/>
              <a:buChar char="q"/>
            </a:pPr>
            <a:r>
              <a:rPr lang="en-US" sz="1600" dirty="0" smtClean="0">
                <a:latin typeface="Times New Roman"/>
                <a:ea typeface="Calibri"/>
              </a:rPr>
              <a:t>Different story emerges for Red and NIR wavelengths.</a:t>
            </a:r>
          </a:p>
          <a:p>
            <a:pPr marL="285750" indent="-285750" algn="just">
              <a:lnSpc>
                <a:spcPct val="115000"/>
              </a:lnSpc>
              <a:spcBef>
                <a:spcPts val="600"/>
              </a:spcBef>
              <a:spcAft>
                <a:spcPts val="1200"/>
              </a:spcAft>
              <a:buFont typeface="Wingdings" panose="05000000000000000000" pitchFamily="2" charset="2"/>
              <a:buChar char="q"/>
            </a:pPr>
            <a:r>
              <a:rPr lang="en-US" sz="1600" dirty="0" smtClean="0">
                <a:latin typeface="Times New Roman"/>
                <a:ea typeface="Calibri"/>
              </a:rPr>
              <a:t>Regression </a:t>
            </a:r>
            <a:r>
              <a:rPr lang="en-US" sz="1600" dirty="0">
                <a:latin typeface="Times New Roman"/>
                <a:ea typeface="Calibri"/>
              </a:rPr>
              <a:t>lines for the comparisons </a:t>
            </a:r>
            <a:r>
              <a:rPr lang="en-US" sz="1600" dirty="0" smtClean="0">
                <a:latin typeface="Times New Roman"/>
                <a:ea typeface="Calibri"/>
              </a:rPr>
              <a:t>significantly deviate from 1:1 diagonals.</a:t>
            </a:r>
          </a:p>
          <a:p>
            <a:pPr marL="285750" indent="-285750" algn="just">
              <a:lnSpc>
                <a:spcPct val="115000"/>
              </a:lnSpc>
              <a:spcBef>
                <a:spcPts val="600"/>
              </a:spcBef>
              <a:spcAft>
                <a:spcPts val="1200"/>
              </a:spcAft>
              <a:buFont typeface="Wingdings" panose="05000000000000000000" pitchFamily="2" charset="2"/>
              <a:buChar char="q"/>
            </a:pPr>
            <a:r>
              <a:rPr lang="en-US" sz="1600" dirty="0" smtClean="0">
                <a:latin typeface="Times New Roman"/>
                <a:ea typeface="Calibri"/>
              </a:rPr>
              <a:t>Simulated data underestimate ~10% &amp; ~30% respectively at 671 and 862 nm wavelengths.</a:t>
            </a:r>
          </a:p>
          <a:p>
            <a:pPr marL="285750" indent="-285750" algn="just">
              <a:lnSpc>
                <a:spcPct val="115000"/>
              </a:lnSpc>
              <a:spcBef>
                <a:spcPts val="600"/>
              </a:spcBef>
              <a:spcAft>
                <a:spcPts val="1200"/>
              </a:spcAft>
              <a:buFont typeface="Wingdings" panose="05000000000000000000" pitchFamily="2" charset="2"/>
              <a:buChar char="q"/>
            </a:pPr>
            <a:r>
              <a:rPr lang="en-US" sz="1600" dirty="0">
                <a:latin typeface="Times New Roman"/>
                <a:ea typeface="Calibri"/>
              </a:rPr>
              <a:t>However, matchup points mostly concentrate along the regression lines indicating that measured TOA L</a:t>
            </a:r>
            <a:r>
              <a:rPr lang="en-US" sz="1600" baseline="-25000" dirty="0">
                <a:latin typeface="Times New Roman"/>
                <a:ea typeface="Calibri"/>
              </a:rPr>
              <a:t>t</a:t>
            </a:r>
            <a:r>
              <a:rPr lang="en-US" sz="1600" dirty="0">
                <a:latin typeface="Times New Roman"/>
                <a:ea typeface="Calibri"/>
              </a:rPr>
              <a:t>(λ) are well characterized by the simulated values at every </a:t>
            </a:r>
            <a:r>
              <a:rPr lang="en-US" sz="1600" dirty="0" smtClean="0">
                <a:latin typeface="Times New Roman"/>
                <a:ea typeface="Calibri"/>
              </a:rPr>
              <a:t>wavelengths.</a:t>
            </a:r>
          </a:p>
          <a:p>
            <a:pPr marL="285750" indent="-285750" algn="just">
              <a:lnSpc>
                <a:spcPct val="115000"/>
              </a:lnSpc>
              <a:spcBef>
                <a:spcPts val="600"/>
              </a:spcBef>
              <a:spcAft>
                <a:spcPts val="1200"/>
              </a:spcAft>
              <a:buFont typeface="Wingdings" panose="05000000000000000000" pitchFamily="2" charset="2"/>
              <a:buChar char="q"/>
            </a:pPr>
            <a:r>
              <a:rPr lang="en-US" sz="1600" dirty="0">
                <a:latin typeface="Times New Roman"/>
                <a:ea typeface="Calibri"/>
              </a:rPr>
              <a:t>Excellent </a:t>
            </a:r>
            <a:r>
              <a:rPr lang="en-US" sz="1600" dirty="0" smtClean="0">
                <a:latin typeface="Times New Roman"/>
                <a:ea typeface="Calibri"/>
              </a:rPr>
              <a:t>correlations are also observed at both wavelengths.</a:t>
            </a:r>
          </a:p>
          <a:p>
            <a:pPr marL="285750" indent="-285750" algn="just">
              <a:lnSpc>
                <a:spcPct val="115000"/>
              </a:lnSpc>
              <a:spcBef>
                <a:spcPts val="600"/>
              </a:spcBef>
              <a:spcAft>
                <a:spcPts val="1200"/>
              </a:spcAft>
              <a:buFont typeface="Wingdings" panose="05000000000000000000" pitchFamily="2" charset="2"/>
              <a:buChar char="q"/>
            </a:pPr>
            <a:r>
              <a:rPr lang="en-US" sz="1600" dirty="0" smtClean="0">
                <a:solidFill>
                  <a:srgbClr val="C00000"/>
                </a:solidFill>
                <a:latin typeface="Times New Roman"/>
                <a:ea typeface="Calibri"/>
              </a:rPr>
              <a:t>This observed discrepancy between the simulated and VIIRS data will be further scrutinized in next few slides.</a:t>
            </a:r>
          </a:p>
          <a:p>
            <a:pPr marL="285750" indent="-285750" algn="just">
              <a:lnSpc>
                <a:spcPct val="115000"/>
              </a:lnSpc>
              <a:spcBef>
                <a:spcPts val="600"/>
              </a:spcBef>
            </a:pPr>
            <a:endParaRPr lang="en-US" sz="1600" dirty="0" smtClean="0">
              <a:solidFill>
                <a:srgbClr val="000099"/>
              </a:solidFill>
              <a:latin typeface="Times New Roman"/>
              <a:ea typeface="Calibri"/>
            </a:endParaRPr>
          </a:p>
        </p:txBody>
      </p:sp>
      <p:sp>
        <p:nvSpPr>
          <p:cNvPr id="12" name="Rectangle 5"/>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05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l="11249" r="16461"/>
          <a:stretch>
            <a:fillRect/>
          </a:stretch>
        </p:blipFill>
        <p:spPr bwMode="auto">
          <a:xfrm>
            <a:off x="431371" y="1052737"/>
            <a:ext cx="3607539" cy="2805681"/>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l="11607" r="17143"/>
          <a:stretch>
            <a:fillRect/>
          </a:stretch>
        </p:blipFill>
        <p:spPr bwMode="auto">
          <a:xfrm>
            <a:off x="456488" y="3933057"/>
            <a:ext cx="3571632" cy="28169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03200" y="196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Title 1"/>
          <p:cNvSpPr txBox="1">
            <a:spLocks/>
          </p:cNvSpPr>
          <p:nvPr/>
        </p:nvSpPr>
        <p:spPr>
          <a:xfrm>
            <a:off x="0" y="74798"/>
            <a:ext cx="12192000" cy="8501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dirty="0" smtClean="0"/>
              <a:t>Matchup comparisons between the simulated and VIIRS L</a:t>
            </a:r>
            <a:r>
              <a:rPr lang="en-US" sz="2700" baseline="-25000" dirty="0" smtClean="0"/>
              <a:t>t</a:t>
            </a:r>
            <a:r>
              <a:rPr lang="en-US" sz="2700" dirty="0" smtClean="0"/>
              <a:t> (λ) at each wavelength (Red &amp; NIR parts of the spectrum)</a:t>
            </a:r>
            <a:endParaRPr lang="en-US" sz="2700" dirty="0"/>
          </a:p>
        </p:txBody>
      </p:sp>
    </p:spTree>
    <p:extLst>
      <p:ext uri="{BB962C8B-B14F-4D97-AF65-F5344CB8AC3E}">
        <p14:creationId xmlns:p14="http://schemas.microsoft.com/office/powerpoint/2010/main" val="38706117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4798"/>
            <a:ext cx="10972800" cy="850106"/>
          </a:xfrm>
        </p:spPr>
        <p:txBody>
          <a:bodyPr>
            <a:normAutofit fontScale="90000"/>
          </a:bodyPr>
          <a:lstStyle/>
          <a:p>
            <a:r>
              <a:rPr lang="en-US" dirty="0"/>
              <a:t>Matchup comparisons between the simulated and </a:t>
            </a:r>
            <a:r>
              <a:rPr lang="en-US" dirty="0" smtClean="0"/>
              <a:t>MODIS L</a:t>
            </a:r>
            <a:r>
              <a:rPr lang="en-US" baseline="-25000" dirty="0" smtClean="0"/>
              <a:t>t</a:t>
            </a:r>
            <a:r>
              <a:rPr lang="en-US" dirty="0" smtClean="0"/>
              <a:t> </a:t>
            </a:r>
            <a:r>
              <a:rPr lang="en-US" dirty="0"/>
              <a:t>(λ</a:t>
            </a:r>
            <a:r>
              <a:rPr lang="en-US" dirty="0" smtClean="0"/>
              <a:t>) at WaveCIS</a:t>
            </a:r>
            <a:endParaRPr lang="en-US" dirty="0"/>
          </a:p>
        </p:txBody>
      </p:sp>
      <p:sp>
        <p:nvSpPr>
          <p:cNvPr id="11" name="Rectangle 10"/>
          <p:cNvSpPr/>
          <p:nvPr/>
        </p:nvSpPr>
        <p:spPr>
          <a:xfrm>
            <a:off x="5327915" y="1268760"/>
            <a:ext cx="6816757" cy="4364272"/>
          </a:xfrm>
          <a:prstGeom prst="rect">
            <a:avLst/>
          </a:prstGeom>
        </p:spPr>
        <p:txBody>
          <a:bodyPr wrap="square">
            <a:spAutoFit/>
          </a:bodyPr>
          <a:lstStyle/>
          <a:p>
            <a:pPr marL="285750" indent="-285750" algn="just">
              <a:lnSpc>
                <a:spcPct val="115000"/>
              </a:lnSpc>
              <a:spcBef>
                <a:spcPts val="600"/>
              </a:spcBef>
              <a:buFont typeface="Wingdings" panose="05000000000000000000" pitchFamily="2" charset="2"/>
              <a:buChar char="q"/>
            </a:pPr>
            <a:r>
              <a:rPr lang="en-US" sz="1600" dirty="0" smtClean="0">
                <a:latin typeface="Times New Roman"/>
                <a:ea typeface="Calibri"/>
              </a:rPr>
              <a:t>Unlike </a:t>
            </a:r>
            <a:r>
              <a:rPr lang="en-US" sz="1600" dirty="0">
                <a:latin typeface="Times New Roman"/>
                <a:ea typeface="Calibri"/>
              </a:rPr>
              <a:t>VIIRS, the uncertainties between MODIS and simulated L</a:t>
            </a:r>
            <a:r>
              <a:rPr lang="en-US" sz="1600" baseline="-25000" dirty="0">
                <a:latin typeface="Times New Roman"/>
                <a:ea typeface="Calibri"/>
              </a:rPr>
              <a:t>t</a:t>
            </a:r>
            <a:r>
              <a:rPr lang="en-US" sz="1600" dirty="0">
                <a:latin typeface="Times New Roman"/>
                <a:ea typeface="Calibri"/>
              </a:rPr>
              <a:t> are higher </a:t>
            </a:r>
            <a:r>
              <a:rPr lang="en-US" sz="1600" dirty="0" smtClean="0">
                <a:latin typeface="Times New Roman"/>
                <a:ea typeface="Calibri"/>
              </a:rPr>
              <a:t>at </a:t>
            </a:r>
            <a:r>
              <a:rPr lang="en-US" sz="1600" dirty="0">
                <a:latin typeface="Times New Roman"/>
                <a:ea typeface="Calibri"/>
              </a:rPr>
              <a:t>every wavelength</a:t>
            </a:r>
            <a:r>
              <a:rPr lang="en-US" sz="1600" dirty="0" smtClean="0">
                <a:latin typeface="Times New Roman"/>
                <a:ea typeface="Calibri"/>
              </a:rPr>
              <a:t>.</a:t>
            </a:r>
          </a:p>
          <a:p>
            <a:pPr marL="285750" indent="-285750" algn="just">
              <a:lnSpc>
                <a:spcPct val="115000"/>
              </a:lnSpc>
              <a:spcBef>
                <a:spcPts val="600"/>
              </a:spcBef>
              <a:buFont typeface="Wingdings" panose="05000000000000000000" pitchFamily="2" charset="2"/>
              <a:buChar char="q"/>
            </a:pPr>
            <a:r>
              <a:rPr lang="en-US" sz="1600" dirty="0" smtClean="0">
                <a:latin typeface="Times New Roman"/>
                <a:ea typeface="Calibri"/>
              </a:rPr>
              <a:t> </a:t>
            </a:r>
            <a:r>
              <a:rPr lang="en-US" sz="1600" dirty="0">
                <a:latin typeface="Times New Roman"/>
                <a:ea typeface="Calibri"/>
              </a:rPr>
              <a:t>Correlations for the comparisons at 412 – 486 nm wavelengths are moderately high with their R values greater than or equal to 0.9.  </a:t>
            </a:r>
            <a:endParaRPr lang="en-US" sz="1600" dirty="0" smtClean="0">
              <a:latin typeface="Times New Roman"/>
              <a:ea typeface="Calibri"/>
            </a:endParaRPr>
          </a:p>
          <a:p>
            <a:pPr marL="285750" indent="-285750" algn="just">
              <a:lnSpc>
                <a:spcPct val="115000"/>
              </a:lnSpc>
              <a:spcBef>
                <a:spcPts val="600"/>
              </a:spcBef>
              <a:buFont typeface="Wingdings" panose="05000000000000000000" pitchFamily="2" charset="2"/>
              <a:buChar char="q"/>
            </a:pPr>
            <a:r>
              <a:rPr lang="en-US" sz="1600" dirty="0" smtClean="0">
                <a:latin typeface="Times New Roman"/>
                <a:ea typeface="Calibri"/>
              </a:rPr>
              <a:t>Only </a:t>
            </a:r>
            <a:r>
              <a:rPr lang="en-US" sz="1600" dirty="0">
                <a:latin typeface="Times New Roman"/>
                <a:ea typeface="Calibri"/>
              </a:rPr>
              <a:t>modest correlation is achieved for the comparisons at 551, 667 &amp; 869 nm (R values are 0.85, 0.78 &amp; 0.75 respectively). </a:t>
            </a:r>
            <a:endParaRPr lang="en-US" sz="1600" dirty="0" smtClean="0">
              <a:latin typeface="Times New Roman"/>
              <a:ea typeface="Calibri"/>
            </a:endParaRPr>
          </a:p>
          <a:p>
            <a:pPr marL="285750" indent="-285750" algn="just">
              <a:lnSpc>
                <a:spcPct val="115000"/>
              </a:lnSpc>
              <a:spcBef>
                <a:spcPts val="600"/>
              </a:spcBef>
              <a:buFont typeface="Wingdings" panose="05000000000000000000" pitchFamily="2" charset="2"/>
              <a:buChar char="q"/>
            </a:pPr>
            <a:r>
              <a:rPr lang="en-US" sz="1600" dirty="0" smtClean="0">
                <a:latin typeface="Times New Roman"/>
                <a:ea typeface="Calibri"/>
              </a:rPr>
              <a:t>This </a:t>
            </a:r>
            <a:r>
              <a:rPr lang="en-US" sz="1600" dirty="0">
                <a:latin typeface="Times New Roman"/>
                <a:ea typeface="Calibri"/>
              </a:rPr>
              <a:t>can be largely explained by the MODIS’s lower 1 km nadir nominal resolution, compared to VIIRS’s 750m. For a 3 x 3 pixel box, MODIS data is averaged over roughly the twice of the area that VIIRS will cover with the same approach, thus comparisons are affected by the spatial variations within the region of interest</a:t>
            </a:r>
            <a:r>
              <a:rPr lang="en-US" sz="1600" dirty="0" smtClean="0">
                <a:latin typeface="Times New Roman"/>
                <a:ea typeface="Calibri"/>
              </a:rPr>
              <a:t>.</a:t>
            </a:r>
          </a:p>
          <a:p>
            <a:pPr marL="285750" indent="-285750" algn="just">
              <a:lnSpc>
                <a:spcPct val="115000"/>
              </a:lnSpc>
              <a:spcBef>
                <a:spcPts val="600"/>
              </a:spcBef>
              <a:buFont typeface="Wingdings" panose="05000000000000000000" pitchFamily="2" charset="2"/>
              <a:buChar char="q"/>
            </a:pPr>
            <a:r>
              <a:rPr lang="en-US" sz="1600" dirty="0" smtClean="0">
                <a:latin typeface="Times New Roman"/>
                <a:ea typeface="Calibri"/>
              </a:rPr>
              <a:t> </a:t>
            </a:r>
            <a:r>
              <a:rPr lang="en-US" sz="1600" dirty="0">
                <a:latin typeface="Times New Roman"/>
                <a:ea typeface="Calibri"/>
              </a:rPr>
              <a:t>However, overall consistency between simulated and MODIS data can be readily observed through the regression line between them which is very close to 1:1 diagonal </a:t>
            </a:r>
            <a:endParaRPr lang="en-US" sz="1600" dirty="0">
              <a:effectLst/>
              <a:latin typeface="Times New Roman"/>
              <a:ea typeface="Calibri"/>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11797" t="6404" r="17010"/>
          <a:stretch/>
        </p:blipFill>
        <p:spPr bwMode="auto">
          <a:xfrm>
            <a:off x="31235" y="1340769"/>
            <a:ext cx="5296680" cy="39271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674922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55" y="44624"/>
            <a:ext cx="11990107" cy="1143000"/>
          </a:xfrm>
        </p:spPr>
        <p:txBody>
          <a:bodyPr>
            <a:normAutofit fontScale="90000"/>
          </a:bodyPr>
          <a:lstStyle/>
          <a:p>
            <a:r>
              <a:rPr lang="en-US" dirty="0" smtClean="0"/>
              <a:t>Derivation </a:t>
            </a:r>
            <a:r>
              <a:rPr lang="en-US" dirty="0"/>
              <a:t>of the radiometric vicarious calibration gain factors</a:t>
            </a:r>
          </a:p>
        </p:txBody>
      </p:sp>
      <p:sp>
        <p:nvSpPr>
          <p:cNvPr id="4"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256889940"/>
              </p:ext>
            </p:extLst>
          </p:nvPr>
        </p:nvGraphicFramePr>
        <p:xfrm>
          <a:off x="143339" y="3182656"/>
          <a:ext cx="8107679" cy="2074545"/>
        </p:xfrm>
        <a:graphic>
          <a:graphicData uri="http://schemas.openxmlformats.org/drawingml/2006/table">
            <a:tbl>
              <a:tblPr firstRow="1" firstCol="1" bandRow="1">
                <a:tableStyleId>{5C22544A-7EE6-4342-B048-85BDC9FD1C3A}</a:tableStyleId>
              </a:tblPr>
              <a:tblGrid>
                <a:gridCol w="1416473"/>
                <a:gridCol w="741680"/>
                <a:gridCol w="990600"/>
                <a:gridCol w="991447"/>
                <a:gridCol w="992293"/>
                <a:gridCol w="992293"/>
                <a:gridCol w="992293"/>
                <a:gridCol w="990600"/>
              </a:tblGrid>
              <a:tr h="321945">
                <a:tc>
                  <a:txBody>
                    <a:bodyPr/>
                    <a:lstStyle/>
                    <a:p>
                      <a:pPr marL="0" marR="0" algn="ctr">
                        <a:lnSpc>
                          <a:spcPct val="115000"/>
                        </a:lnSpc>
                        <a:spcBef>
                          <a:spcPts val="0"/>
                        </a:spcBef>
                        <a:spcAft>
                          <a:spcPts val="0"/>
                        </a:spcAft>
                      </a:pPr>
                      <a:r>
                        <a:rPr lang="en-US" sz="1000" dirty="0" smtClean="0">
                          <a:effectLst/>
                        </a:rPr>
                        <a:t>            </a:t>
                      </a:r>
                      <a:r>
                        <a:rPr lang="en-US" sz="1000" dirty="0">
                          <a:effectLst/>
                        </a:rPr>
                        <a:t>λ</a:t>
                      </a:r>
                      <a:endParaRPr lang="en-US" sz="1000" dirty="0">
                        <a:solidFill>
                          <a:srgbClr val="000000"/>
                        </a:solidFill>
                        <a:effectLst/>
                        <a:latin typeface="Times New Roman"/>
                        <a:ea typeface="Calibri"/>
                        <a:cs typeface="Times New Roman"/>
                      </a:endParaRPr>
                    </a:p>
                  </a:txBody>
                  <a:tcPr marT="0" marB="0" anchor="ctr"/>
                </a:tc>
                <a:tc>
                  <a:txBody>
                    <a:bodyPr/>
                    <a:lstStyle/>
                    <a:p>
                      <a:pPr marL="0" marR="0" algn="ctr">
                        <a:lnSpc>
                          <a:spcPct val="115000"/>
                        </a:lnSpc>
                        <a:spcBef>
                          <a:spcPts val="0"/>
                        </a:spcBef>
                        <a:spcAft>
                          <a:spcPts val="0"/>
                        </a:spcAft>
                      </a:pPr>
                      <a:r>
                        <a:rPr lang="en-US" sz="1000" dirty="0">
                          <a:effectLst/>
                        </a:rPr>
                        <a:t>410</a:t>
                      </a:r>
                      <a:endParaRPr lang="en-US" sz="1000" dirty="0">
                        <a:solidFill>
                          <a:srgbClr val="000000"/>
                        </a:solidFill>
                        <a:effectLst/>
                        <a:latin typeface="Times New Roman"/>
                        <a:ea typeface="Calibri"/>
                        <a:cs typeface="Times New Roman"/>
                      </a:endParaRPr>
                    </a:p>
                  </a:txBody>
                  <a:tcPr marT="0" marB="0" anchor="ctr"/>
                </a:tc>
                <a:tc>
                  <a:txBody>
                    <a:bodyPr/>
                    <a:lstStyle/>
                    <a:p>
                      <a:pPr marL="0" marR="0" algn="ctr">
                        <a:lnSpc>
                          <a:spcPct val="115000"/>
                        </a:lnSpc>
                        <a:spcBef>
                          <a:spcPts val="0"/>
                        </a:spcBef>
                        <a:spcAft>
                          <a:spcPts val="0"/>
                        </a:spcAft>
                      </a:pPr>
                      <a:r>
                        <a:rPr lang="en-US" sz="1000">
                          <a:effectLst/>
                        </a:rPr>
                        <a:t>443</a:t>
                      </a:r>
                      <a:endParaRPr lang="en-US" sz="1000">
                        <a:solidFill>
                          <a:srgbClr val="000000"/>
                        </a:solidFill>
                        <a:effectLst/>
                        <a:latin typeface="Times New Roman"/>
                        <a:ea typeface="Calibri"/>
                        <a:cs typeface="Times New Roman"/>
                      </a:endParaRPr>
                    </a:p>
                  </a:txBody>
                  <a:tcPr marT="0" marB="0" anchor="ctr"/>
                </a:tc>
                <a:tc>
                  <a:txBody>
                    <a:bodyPr/>
                    <a:lstStyle/>
                    <a:p>
                      <a:pPr marL="0" marR="0" algn="ctr">
                        <a:lnSpc>
                          <a:spcPct val="115000"/>
                        </a:lnSpc>
                        <a:spcBef>
                          <a:spcPts val="0"/>
                        </a:spcBef>
                        <a:spcAft>
                          <a:spcPts val="0"/>
                        </a:spcAft>
                      </a:pPr>
                      <a:r>
                        <a:rPr lang="en-US" sz="1000">
                          <a:effectLst/>
                        </a:rPr>
                        <a:t>486</a:t>
                      </a:r>
                      <a:endParaRPr lang="en-US" sz="1000">
                        <a:solidFill>
                          <a:srgbClr val="000000"/>
                        </a:solidFill>
                        <a:effectLst/>
                        <a:latin typeface="Times New Roman"/>
                        <a:ea typeface="Calibri"/>
                        <a:cs typeface="Times New Roman"/>
                      </a:endParaRPr>
                    </a:p>
                  </a:txBody>
                  <a:tcPr marT="0" marB="0" anchor="ctr"/>
                </a:tc>
                <a:tc>
                  <a:txBody>
                    <a:bodyPr/>
                    <a:lstStyle/>
                    <a:p>
                      <a:pPr marL="0" marR="0" algn="ctr">
                        <a:lnSpc>
                          <a:spcPct val="115000"/>
                        </a:lnSpc>
                        <a:spcBef>
                          <a:spcPts val="0"/>
                        </a:spcBef>
                        <a:spcAft>
                          <a:spcPts val="0"/>
                        </a:spcAft>
                      </a:pPr>
                      <a:r>
                        <a:rPr lang="en-US" sz="1000" dirty="0">
                          <a:effectLst/>
                        </a:rPr>
                        <a:t>551</a:t>
                      </a:r>
                      <a:endParaRPr lang="en-US" sz="1000" dirty="0">
                        <a:solidFill>
                          <a:srgbClr val="000000"/>
                        </a:solidFill>
                        <a:effectLst/>
                        <a:latin typeface="Times New Roman"/>
                        <a:ea typeface="Calibri"/>
                        <a:cs typeface="Times New Roman"/>
                      </a:endParaRPr>
                    </a:p>
                  </a:txBody>
                  <a:tcPr marT="0" marB="0" anchor="ctr"/>
                </a:tc>
                <a:tc>
                  <a:txBody>
                    <a:bodyPr/>
                    <a:lstStyle/>
                    <a:p>
                      <a:pPr marL="0" marR="0" algn="ctr">
                        <a:lnSpc>
                          <a:spcPct val="115000"/>
                        </a:lnSpc>
                        <a:spcBef>
                          <a:spcPts val="0"/>
                        </a:spcBef>
                        <a:spcAft>
                          <a:spcPts val="0"/>
                        </a:spcAft>
                      </a:pPr>
                      <a:r>
                        <a:rPr lang="en-US" sz="1000">
                          <a:effectLst/>
                        </a:rPr>
                        <a:t>671</a:t>
                      </a:r>
                      <a:endParaRPr lang="en-US" sz="1000">
                        <a:solidFill>
                          <a:srgbClr val="000000"/>
                        </a:solidFill>
                        <a:effectLst/>
                        <a:latin typeface="Times New Roman"/>
                        <a:ea typeface="Calibri"/>
                        <a:cs typeface="Times New Roman"/>
                      </a:endParaRPr>
                    </a:p>
                  </a:txBody>
                  <a:tcPr marT="0" marB="0" anchor="ctr"/>
                </a:tc>
                <a:tc>
                  <a:txBody>
                    <a:bodyPr/>
                    <a:lstStyle/>
                    <a:p>
                      <a:pPr marL="0" marR="0" algn="ctr">
                        <a:lnSpc>
                          <a:spcPct val="115000"/>
                        </a:lnSpc>
                        <a:spcBef>
                          <a:spcPts val="0"/>
                        </a:spcBef>
                        <a:spcAft>
                          <a:spcPts val="0"/>
                        </a:spcAft>
                      </a:pPr>
                      <a:r>
                        <a:rPr lang="en-US" sz="1000">
                          <a:effectLst/>
                        </a:rPr>
                        <a:t>745</a:t>
                      </a:r>
                      <a:endParaRPr lang="en-US" sz="1000">
                        <a:solidFill>
                          <a:srgbClr val="000000"/>
                        </a:solidFill>
                        <a:effectLst/>
                        <a:latin typeface="Times New Roman"/>
                        <a:ea typeface="Calibri"/>
                        <a:cs typeface="Times New Roman"/>
                      </a:endParaRPr>
                    </a:p>
                  </a:txBody>
                  <a:tcPr marT="0" marB="0" anchor="ctr"/>
                </a:tc>
                <a:tc>
                  <a:txBody>
                    <a:bodyPr/>
                    <a:lstStyle/>
                    <a:p>
                      <a:pPr marL="0" marR="0" algn="ctr">
                        <a:lnSpc>
                          <a:spcPct val="115000"/>
                        </a:lnSpc>
                        <a:spcBef>
                          <a:spcPts val="0"/>
                        </a:spcBef>
                        <a:spcAft>
                          <a:spcPts val="0"/>
                        </a:spcAft>
                      </a:pPr>
                      <a:r>
                        <a:rPr lang="en-US" sz="1000">
                          <a:effectLst/>
                        </a:rPr>
                        <a:t>862</a:t>
                      </a:r>
                      <a:endParaRPr lang="en-US" sz="1000">
                        <a:solidFill>
                          <a:srgbClr val="000000"/>
                        </a:solidFill>
                        <a:effectLst/>
                        <a:latin typeface="Times New Roman"/>
                        <a:ea typeface="Calibri"/>
                        <a:cs typeface="Times New Roman"/>
                      </a:endParaRPr>
                    </a:p>
                  </a:txBody>
                  <a:tcPr marT="0" marB="0" anchor="ctr"/>
                </a:tc>
              </a:tr>
              <a:tr h="0">
                <a:tc>
                  <a:txBody>
                    <a:bodyPr/>
                    <a:lstStyle/>
                    <a:p>
                      <a:pPr marL="0" marR="0" algn="ctr">
                        <a:lnSpc>
                          <a:spcPct val="115000"/>
                        </a:lnSpc>
                        <a:spcBef>
                          <a:spcPts val="0"/>
                        </a:spcBef>
                        <a:spcAft>
                          <a:spcPts val="0"/>
                        </a:spcAft>
                      </a:pPr>
                      <a:r>
                        <a:rPr lang="en-US" sz="1000">
                          <a:effectLst/>
                        </a:rPr>
                        <a:t>N for All</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80</a:t>
                      </a:r>
                      <a:endParaRPr lang="en-US" sz="1000" dirty="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77</a:t>
                      </a:r>
                      <a:endParaRPr lang="en-US" sz="1000" dirty="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74</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74</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76</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75</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76</a:t>
                      </a:r>
                      <a:endParaRPr lang="en-US" sz="1000">
                        <a:solidFill>
                          <a:srgbClr val="000000"/>
                        </a:solidFill>
                        <a:effectLst/>
                        <a:latin typeface="Times New Roman"/>
                        <a:ea typeface="Calibri"/>
                        <a:cs typeface="Times New Roman"/>
                      </a:endParaRPr>
                    </a:p>
                  </a:txBody>
                  <a:tcPr marT="0" marB="0"/>
                </a:tc>
              </a:tr>
              <a:tr h="0">
                <a:tc>
                  <a:txBody>
                    <a:bodyPr/>
                    <a:lstStyle/>
                    <a:p>
                      <a:pPr marL="0" marR="0" algn="ctr">
                        <a:lnSpc>
                          <a:spcPct val="115000"/>
                        </a:lnSpc>
                        <a:spcBef>
                          <a:spcPts val="0"/>
                        </a:spcBef>
                        <a:spcAft>
                          <a:spcPts val="0"/>
                        </a:spcAft>
                      </a:pPr>
                      <a:r>
                        <a:rPr lang="en-US" sz="1000">
                          <a:effectLst/>
                        </a:rPr>
                        <a:t>Current MOBY</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0.9605</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1.0019</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1.0078</a:t>
                      </a:r>
                      <a:endParaRPr lang="en-US" sz="1000" dirty="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0.9724</a:t>
                      </a:r>
                      <a:endParaRPr lang="en-US" sz="1000" dirty="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1.0146</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1.0389</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1.0</a:t>
                      </a:r>
                      <a:endParaRPr lang="en-US" sz="1000">
                        <a:solidFill>
                          <a:srgbClr val="000000"/>
                        </a:solidFill>
                        <a:effectLst/>
                        <a:latin typeface="Times New Roman"/>
                        <a:ea typeface="Calibri"/>
                        <a:cs typeface="Times New Roman"/>
                      </a:endParaRPr>
                    </a:p>
                  </a:txBody>
                  <a:tcPr marT="0" marB="0"/>
                </a:tc>
              </a:tr>
              <a:tr h="0">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 </a:t>
                      </a:r>
                      <a:endParaRPr lang="en-US" sz="1000" dirty="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 </a:t>
                      </a:r>
                      <a:endParaRPr lang="en-US" sz="1000" dirty="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T="0" marB="0"/>
                </a:tc>
              </a:tr>
              <a:tr h="0">
                <a:tc>
                  <a:txBody>
                    <a:bodyPr/>
                    <a:lstStyle/>
                    <a:p>
                      <a:pPr marL="0" marR="0" algn="ctr">
                        <a:lnSpc>
                          <a:spcPct val="115000"/>
                        </a:lnSpc>
                        <a:spcBef>
                          <a:spcPts val="0"/>
                        </a:spcBef>
                        <a:spcAft>
                          <a:spcPts val="0"/>
                        </a:spcAft>
                      </a:pPr>
                      <a:r>
                        <a:rPr lang="en-US" sz="1000">
                          <a:effectLst/>
                        </a:rPr>
                        <a:t>WaveCIS</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0.9653    </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1.0118</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0.9693</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0.9478</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0.8917</a:t>
                      </a:r>
                      <a:endParaRPr lang="en-US" sz="1000" dirty="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0.8538</a:t>
                      </a:r>
                      <a:endParaRPr lang="en-US" sz="1000" dirty="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0.7075</a:t>
                      </a:r>
                      <a:endParaRPr lang="en-US" sz="1000">
                        <a:solidFill>
                          <a:srgbClr val="000000"/>
                        </a:solidFill>
                        <a:effectLst/>
                        <a:latin typeface="Times New Roman"/>
                        <a:ea typeface="Calibri"/>
                        <a:cs typeface="Times New Roman"/>
                      </a:endParaRPr>
                    </a:p>
                  </a:txBody>
                  <a:tcPr marT="0" marB="0"/>
                </a:tc>
              </a:tr>
              <a:tr h="0">
                <a:tc>
                  <a:txBody>
                    <a:bodyPr/>
                    <a:lstStyle/>
                    <a:p>
                      <a:pPr marL="0" marR="0" algn="ctr">
                        <a:lnSpc>
                          <a:spcPct val="115000"/>
                        </a:lnSpc>
                        <a:spcBef>
                          <a:spcPts val="0"/>
                        </a:spcBef>
                        <a:spcAft>
                          <a:spcPts val="0"/>
                        </a:spcAft>
                      </a:pPr>
                      <a:r>
                        <a:rPr lang="en-US" sz="1000">
                          <a:effectLst/>
                        </a:rPr>
                        <a:t>STD</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0.0191    </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0.0234    </a:t>
                      </a:r>
                      <a:endParaRPr lang="en-US" sz="1000" dirty="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0.0277    </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0.0385</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0.0560</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0.1069</a:t>
                      </a:r>
                      <a:endParaRPr lang="en-US" sz="1000" dirty="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0.0774</a:t>
                      </a:r>
                      <a:endParaRPr lang="en-US" sz="1000">
                        <a:solidFill>
                          <a:srgbClr val="000000"/>
                        </a:solidFill>
                        <a:effectLst/>
                        <a:latin typeface="Times New Roman"/>
                        <a:ea typeface="Calibri"/>
                        <a:cs typeface="Times New Roman"/>
                      </a:endParaRPr>
                    </a:p>
                  </a:txBody>
                  <a:tcPr marT="0" marB="0"/>
                </a:tc>
              </a:tr>
              <a:tr h="0">
                <a:tc>
                  <a:txBody>
                    <a:bodyPr/>
                    <a:lstStyle/>
                    <a:p>
                      <a:pPr marL="0" marR="0" algn="ctr">
                        <a:lnSpc>
                          <a:spcPct val="115000"/>
                        </a:lnSpc>
                        <a:spcBef>
                          <a:spcPts val="0"/>
                        </a:spcBef>
                        <a:spcAft>
                          <a:spcPts val="0"/>
                        </a:spcAft>
                      </a:pPr>
                      <a:r>
                        <a:rPr lang="en-US" sz="1000">
                          <a:effectLst/>
                        </a:rPr>
                        <a:t>LISCO</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0.967</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1.0171</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0.976</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0.9605</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0.9123</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0.8682</a:t>
                      </a:r>
                      <a:endParaRPr lang="en-US" sz="1000" dirty="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0.6998</a:t>
                      </a:r>
                      <a:endParaRPr lang="en-US" sz="1000" dirty="0">
                        <a:solidFill>
                          <a:srgbClr val="000000"/>
                        </a:solidFill>
                        <a:effectLst/>
                        <a:latin typeface="Times New Roman"/>
                        <a:ea typeface="Calibri"/>
                        <a:cs typeface="Times New Roman"/>
                      </a:endParaRPr>
                    </a:p>
                  </a:txBody>
                  <a:tcPr marT="0" marB="0"/>
                </a:tc>
              </a:tr>
              <a:tr h="0">
                <a:tc>
                  <a:txBody>
                    <a:bodyPr/>
                    <a:lstStyle/>
                    <a:p>
                      <a:pPr marL="0" marR="0" algn="ctr">
                        <a:lnSpc>
                          <a:spcPct val="115000"/>
                        </a:lnSpc>
                        <a:spcBef>
                          <a:spcPts val="0"/>
                        </a:spcBef>
                        <a:spcAft>
                          <a:spcPts val="0"/>
                        </a:spcAft>
                      </a:pPr>
                      <a:r>
                        <a:rPr lang="en-US" sz="1000">
                          <a:effectLst/>
                        </a:rPr>
                        <a:t>STD</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0.0211</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0.0248</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0.0288</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0.0354</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0.0413</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0.0968</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0.0505</a:t>
                      </a:r>
                      <a:endParaRPr lang="en-US" sz="1000" dirty="0">
                        <a:solidFill>
                          <a:srgbClr val="000000"/>
                        </a:solidFill>
                        <a:effectLst/>
                        <a:latin typeface="Times New Roman"/>
                        <a:ea typeface="Calibri"/>
                        <a:cs typeface="Times New Roman"/>
                      </a:endParaRPr>
                    </a:p>
                  </a:txBody>
                  <a:tcPr marT="0" marB="0"/>
                </a:tc>
              </a:tr>
              <a:tr h="0">
                <a:tc>
                  <a:txBody>
                    <a:bodyPr/>
                    <a:lstStyle/>
                    <a:p>
                      <a:pPr marL="0" marR="0" algn="ctr">
                        <a:lnSpc>
                          <a:spcPct val="115000"/>
                        </a:lnSpc>
                        <a:spcBef>
                          <a:spcPts val="0"/>
                        </a:spcBef>
                        <a:spcAft>
                          <a:spcPts val="0"/>
                        </a:spcAft>
                      </a:pPr>
                      <a:r>
                        <a:rPr lang="en-US" sz="1000">
                          <a:effectLst/>
                        </a:rPr>
                        <a:t>All (LISCO and WaveCIS)</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0.9658</a:t>
                      </a:r>
                      <a:endParaRPr lang="en-US" sz="1000">
                        <a:solidFill>
                          <a:srgbClr val="000000"/>
                        </a:solidFill>
                        <a:effectLst/>
                        <a:latin typeface="Times New Roman"/>
                        <a:ea typeface="Calibri"/>
                        <a:cs typeface="Times New Roman"/>
                      </a:endParaRPr>
                    </a:p>
                  </a:txBody>
                  <a:tcPr marT="0" marB="0" anchor="ctr"/>
                </a:tc>
                <a:tc>
                  <a:txBody>
                    <a:bodyPr/>
                    <a:lstStyle/>
                    <a:p>
                      <a:pPr marL="0" marR="0" algn="ctr">
                        <a:lnSpc>
                          <a:spcPct val="115000"/>
                        </a:lnSpc>
                        <a:spcBef>
                          <a:spcPts val="0"/>
                        </a:spcBef>
                        <a:spcAft>
                          <a:spcPts val="0"/>
                        </a:spcAft>
                      </a:pPr>
                      <a:r>
                        <a:rPr lang="en-US" sz="1000">
                          <a:effectLst/>
                        </a:rPr>
                        <a:t>1.0135</a:t>
                      </a:r>
                      <a:endParaRPr lang="en-US" sz="1000">
                        <a:solidFill>
                          <a:srgbClr val="000000"/>
                        </a:solidFill>
                        <a:effectLst/>
                        <a:latin typeface="Times New Roman"/>
                        <a:ea typeface="Calibri"/>
                        <a:cs typeface="Times New Roman"/>
                      </a:endParaRPr>
                    </a:p>
                  </a:txBody>
                  <a:tcPr marT="0" marB="0" anchor="ctr"/>
                </a:tc>
                <a:tc>
                  <a:txBody>
                    <a:bodyPr/>
                    <a:lstStyle/>
                    <a:p>
                      <a:pPr marL="0" marR="0" algn="ctr">
                        <a:lnSpc>
                          <a:spcPct val="115000"/>
                        </a:lnSpc>
                        <a:spcBef>
                          <a:spcPts val="0"/>
                        </a:spcBef>
                        <a:spcAft>
                          <a:spcPts val="0"/>
                        </a:spcAft>
                      </a:pPr>
                      <a:r>
                        <a:rPr lang="en-US" sz="1000">
                          <a:effectLst/>
                        </a:rPr>
                        <a:t>0.9715</a:t>
                      </a:r>
                      <a:endParaRPr lang="en-US" sz="1000">
                        <a:solidFill>
                          <a:srgbClr val="000000"/>
                        </a:solidFill>
                        <a:effectLst/>
                        <a:latin typeface="Times New Roman"/>
                        <a:ea typeface="Calibri"/>
                        <a:cs typeface="Times New Roman"/>
                      </a:endParaRPr>
                    </a:p>
                  </a:txBody>
                  <a:tcPr marT="0" marB="0" anchor="ctr"/>
                </a:tc>
                <a:tc>
                  <a:txBody>
                    <a:bodyPr/>
                    <a:lstStyle/>
                    <a:p>
                      <a:pPr marL="0" marR="0" algn="ctr">
                        <a:lnSpc>
                          <a:spcPct val="115000"/>
                        </a:lnSpc>
                        <a:spcBef>
                          <a:spcPts val="0"/>
                        </a:spcBef>
                        <a:spcAft>
                          <a:spcPts val="0"/>
                        </a:spcAft>
                      </a:pPr>
                      <a:r>
                        <a:rPr lang="en-US" sz="1000">
                          <a:effectLst/>
                        </a:rPr>
                        <a:t>0.9525</a:t>
                      </a:r>
                      <a:endParaRPr lang="en-US" sz="1000">
                        <a:solidFill>
                          <a:srgbClr val="000000"/>
                        </a:solidFill>
                        <a:effectLst/>
                        <a:latin typeface="Times New Roman"/>
                        <a:ea typeface="Calibri"/>
                        <a:cs typeface="Times New Roman"/>
                      </a:endParaRPr>
                    </a:p>
                  </a:txBody>
                  <a:tcPr marT="0" marB="0" anchor="ctr"/>
                </a:tc>
                <a:tc>
                  <a:txBody>
                    <a:bodyPr/>
                    <a:lstStyle/>
                    <a:p>
                      <a:pPr marL="0" marR="0" algn="ctr">
                        <a:lnSpc>
                          <a:spcPct val="115000"/>
                        </a:lnSpc>
                        <a:spcBef>
                          <a:spcPts val="0"/>
                        </a:spcBef>
                        <a:spcAft>
                          <a:spcPts val="0"/>
                        </a:spcAft>
                      </a:pPr>
                      <a:r>
                        <a:rPr lang="en-US" sz="1000">
                          <a:effectLst/>
                        </a:rPr>
                        <a:t>0.901</a:t>
                      </a:r>
                      <a:endParaRPr lang="en-US" sz="1000">
                        <a:solidFill>
                          <a:srgbClr val="000000"/>
                        </a:solidFill>
                        <a:effectLst/>
                        <a:latin typeface="Times New Roman"/>
                        <a:ea typeface="Calibri"/>
                        <a:cs typeface="Times New Roman"/>
                      </a:endParaRPr>
                    </a:p>
                  </a:txBody>
                  <a:tcPr marT="0" marB="0" anchor="ctr"/>
                </a:tc>
                <a:tc>
                  <a:txBody>
                    <a:bodyPr/>
                    <a:lstStyle/>
                    <a:p>
                      <a:pPr marL="0" marR="0" algn="ctr">
                        <a:lnSpc>
                          <a:spcPct val="115000"/>
                        </a:lnSpc>
                        <a:spcBef>
                          <a:spcPts val="0"/>
                        </a:spcBef>
                        <a:spcAft>
                          <a:spcPts val="0"/>
                        </a:spcAft>
                      </a:pPr>
                      <a:r>
                        <a:rPr lang="en-US" sz="1000">
                          <a:effectLst/>
                        </a:rPr>
                        <a:t>0.8590</a:t>
                      </a:r>
                      <a:endParaRPr lang="en-US" sz="1000">
                        <a:solidFill>
                          <a:srgbClr val="000000"/>
                        </a:solidFill>
                        <a:effectLst/>
                        <a:latin typeface="Times New Roman"/>
                        <a:ea typeface="Calibri"/>
                        <a:cs typeface="Times New Roman"/>
                      </a:endParaRPr>
                    </a:p>
                  </a:txBody>
                  <a:tcPr marT="0" marB="0" anchor="ctr"/>
                </a:tc>
                <a:tc>
                  <a:txBody>
                    <a:bodyPr/>
                    <a:lstStyle/>
                    <a:p>
                      <a:pPr marL="0" marR="0" algn="ctr">
                        <a:lnSpc>
                          <a:spcPct val="115000"/>
                        </a:lnSpc>
                        <a:spcBef>
                          <a:spcPts val="0"/>
                        </a:spcBef>
                        <a:spcAft>
                          <a:spcPts val="0"/>
                        </a:spcAft>
                      </a:pPr>
                      <a:r>
                        <a:rPr lang="en-US" sz="1000" dirty="0">
                          <a:effectLst/>
                        </a:rPr>
                        <a:t>0.7009</a:t>
                      </a:r>
                      <a:endParaRPr lang="en-US" sz="1000" dirty="0">
                        <a:solidFill>
                          <a:srgbClr val="000000"/>
                        </a:solidFill>
                        <a:effectLst/>
                        <a:latin typeface="Times New Roman"/>
                        <a:ea typeface="Calibri"/>
                        <a:cs typeface="Times New Roman"/>
                      </a:endParaRPr>
                    </a:p>
                  </a:txBody>
                  <a:tcPr marT="0" marB="0" anchor="ctr"/>
                </a:tc>
              </a:tr>
              <a:tr h="0">
                <a:tc>
                  <a:txBody>
                    <a:bodyPr/>
                    <a:lstStyle/>
                    <a:p>
                      <a:pPr marL="0" marR="0" algn="ctr">
                        <a:lnSpc>
                          <a:spcPct val="115000"/>
                        </a:lnSpc>
                        <a:spcBef>
                          <a:spcPts val="0"/>
                        </a:spcBef>
                        <a:spcAft>
                          <a:spcPts val="0"/>
                        </a:spcAft>
                      </a:pPr>
                      <a:r>
                        <a:rPr lang="en-US" sz="1000">
                          <a:effectLst/>
                        </a:rPr>
                        <a:t>STD</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0.0193</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0.0238</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0.0281</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0.0376</a:t>
                      </a:r>
                      <a:endParaRPr lang="en-US" sz="1000" dirty="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0.0517</a:t>
                      </a:r>
                      <a:endParaRPr lang="en-US" sz="1000" dirty="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0.1031</a:t>
                      </a:r>
                      <a:endParaRPr lang="en-US" sz="1000" dirty="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0.0689</a:t>
                      </a:r>
                      <a:endParaRPr lang="en-US" sz="1000" dirty="0">
                        <a:solidFill>
                          <a:srgbClr val="000000"/>
                        </a:solidFill>
                        <a:effectLst/>
                        <a:latin typeface="Times New Roman"/>
                        <a:ea typeface="Calibri"/>
                        <a:cs typeface="Times New Roman"/>
                      </a:endParaRPr>
                    </a:p>
                  </a:txBody>
                  <a:tcPr marT="0" marB="0"/>
                </a:tc>
              </a:tr>
            </a:tbl>
          </a:graphicData>
        </a:graphic>
      </p:graphicFrame>
      <p:sp>
        <p:nvSpPr>
          <p:cNvPr id="7" name="TextBox 6"/>
          <p:cNvSpPr txBox="1"/>
          <p:nvPr/>
        </p:nvSpPr>
        <p:spPr>
          <a:xfrm>
            <a:off x="3813323" y="2915652"/>
            <a:ext cx="825867" cy="369332"/>
          </a:xfrm>
          <a:prstGeom prst="rect">
            <a:avLst/>
          </a:prstGeom>
          <a:noFill/>
        </p:spPr>
        <p:txBody>
          <a:bodyPr wrap="none" rtlCol="0">
            <a:spAutoFit/>
          </a:bodyPr>
          <a:lstStyle/>
          <a:p>
            <a:r>
              <a:rPr lang="en-US" b="1" dirty="0" smtClean="0"/>
              <a:t>VIIRS</a:t>
            </a:r>
            <a:endParaRPr lang="en-US" b="1" dirty="0"/>
          </a:p>
        </p:txBody>
      </p:sp>
      <p:grpSp>
        <p:nvGrpSpPr>
          <p:cNvPr id="3" name="Group 19"/>
          <p:cNvGrpSpPr/>
          <p:nvPr/>
        </p:nvGrpSpPr>
        <p:grpSpPr>
          <a:xfrm>
            <a:off x="79697" y="1268760"/>
            <a:ext cx="4051927" cy="864096"/>
            <a:chOff x="3419872" y="1196752"/>
            <a:chExt cx="3038945" cy="864096"/>
          </a:xfrm>
        </p:grpSpPr>
        <p:graphicFrame>
          <p:nvGraphicFramePr>
            <p:cNvPr id="5" name="Object 4"/>
            <p:cNvGraphicFramePr>
              <a:graphicFrameLocks noChangeAspect="1"/>
            </p:cNvGraphicFramePr>
            <p:nvPr>
              <p:extLst>
                <p:ext uri="{D42A27DB-BD31-4B8C-83A1-F6EECF244321}">
                  <p14:modId xmlns:p14="http://schemas.microsoft.com/office/powerpoint/2010/main" val="3650231662"/>
                </p:ext>
              </p:extLst>
            </p:nvPr>
          </p:nvGraphicFramePr>
          <p:xfrm>
            <a:off x="3419872" y="1268760"/>
            <a:ext cx="2088232" cy="682156"/>
          </p:xfrm>
          <a:graphic>
            <a:graphicData uri="http://schemas.openxmlformats.org/presentationml/2006/ole">
              <mc:AlternateContent xmlns:mc="http://schemas.openxmlformats.org/markup-compatibility/2006">
                <mc:Choice xmlns:v="urn:schemas-microsoft-com:vml" Requires="v">
                  <p:oleObj spid="_x0000_s136205" name="Equation" r:id="rId3" imgW="939836" imgH="302090" progId="Equation.3">
                    <p:embed/>
                  </p:oleObj>
                </mc:Choice>
                <mc:Fallback>
                  <p:oleObj name="Equation" r:id="rId3" imgW="939836" imgH="30209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268760"/>
                          <a:ext cx="2088232" cy="6821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796136" y="1196752"/>
              <a:ext cx="662681" cy="307777"/>
            </a:xfrm>
            <a:prstGeom prst="rect">
              <a:avLst/>
            </a:prstGeom>
            <a:noFill/>
          </p:spPr>
          <p:txBody>
            <a:bodyPr wrap="none" rtlCol="0">
              <a:spAutoFit/>
            </a:bodyPr>
            <a:lstStyle/>
            <a:p>
              <a:r>
                <a:rPr lang="en-US" sz="1400" dirty="0" smtClean="0">
                  <a:solidFill>
                    <a:srgbClr val="000099"/>
                  </a:solidFill>
                  <a:latin typeface="Times New Roman" panose="02020603050405020304" pitchFamily="18" charset="0"/>
                  <a:cs typeface="Times New Roman" panose="02020603050405020304" pitchFamily="18" charset="0"/>
                </a:rPr>
                <a:t>simulated</a:t>
              </a:r>
              <a:endParaRPr lang="en-US" sz="1400" dirty="0">
                <a:solidFill>
                  <a:srgbClr val="000099"/>
                </a:solidFill>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H="1">
              <a:off x="5492740" y="1366825"/>
              <a:ext cx="360040" cy="6213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64588" y="1753071"/>
              <a:ext cx="558086" cy="307777"/>
            </a:xfrm>
            <a:prstGeom prst="rect">
              <a:avLst/>
            </a:prstGeom>
            <a:noFill/>
          </p:spPr>
          <p:txBody>
            <a:bodyPr wrap="none" rtlCol="0">
              <a:spAutoFit/>
            </a:bodyPr>
            <a:lstStyle/>
            <a:p>
              <a:r>
                <a:rPr lang="en-US" sz="1400" dirty="0" smtClean="0">
                  <a:solidFill>
                    <a:srgbClr val="000099"/>
                  </a:solidFill>
                  <a:latin typeface="Times New Roman" panose="02020603050405020304" pitchFamily="18" charset="0"/>
                  <a:cs typeface="Times New Roman" panose="02020603050405020304" pitchFamily="18" charset="0"/>
                </a:rPr>
                <a:t>satellite</a:t>
              </a:r>
              <a:endParaRPr lang="en-US" sz="1400" dirty="0">
                <a:solidFill>
                  <a:srgbClr val="000099"/>
                </a:solidFill>
                <a:latin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flipH="1" flipV="1">
              <a:off x="5466322" y="1753071"/>
              <a:ext cx="360040" cy="15388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14" name="Table 13"/>
          <p:cNvGraphicFramePr>
            <a:graphicFrameLocks noGrp="1"/>
          </p:cNvGraphicFramePr>
          <p:nvPr>
            <p:extLst>
              <p:ext uri="{D42A27DB-BD31-4B8C-83A1-F6EECF244321}">
                <p14:modId xmlns:p14="http://schemas.microsoft.com/office/powerpoint/2010/main" val="1226117069"/>
              </p:ext>
            </p:extLst>
          </p:nvPr>
        </p:nvGraphicFramePr>
        <p:xfrm>
          <a:off x="132549" y="5454668"/>
          <a:ext cx="8107679" cy="1198245"/>
        </p:xfrm>
        <a:graphic>
          <a:graphicData uri="http://schemas.openxmlformats.org/drawingml/2006/table">
            <a:tbl>
              <a:tblPr firstRow="1" firstCol="1" bandRow="1">
                <a:tableStyleId>{5C22544A-7EE6-4342-B048-85BDC9FD1C3A}</a:tableStyleId>
              </a:tblPr>
              <a:tblGrid>
                <a:gridCol w="1416473"/>
                <a:gridCol w="741680"/>
                <a:gridCol w="990600"/>
                <a:gridCol w="991447"/>
                <a:gridCol w="992293"/>
                <a:gridCol w="992293"/>
                <a:gridCol w="992293"/>
                <a:gridCol w="990600"/>
              </a:tblGrid>
              <a:tr h="321945">
                <a:tc>
                  <a:txBody>
                    <a:bodyPr/>
                    <a:lstStyle/>
                    <a:p>
                      <a:pPr marL="0" marR="0" algn="ctr">
                        <a:lnSpc>
                          <a:spcPct val="115000"/>
                        </a:lnSpc>
                        <a:spcBef>
                          <a:spcPts val="0"/>
                        </a:spcBef>
                        <a:spcAft>
                          <a:spcPts val="0"/>
                        </a:spcAft>
                      </a:pPr>
                      <a:r>
                        <a:rPr lang="en-US" sz="1000" dirty="0" smtClean="0">
                          <a:effectLst/>
                        </a:rPr>
                        <a:t> </a:t>
                      </a:r>
                      <a:r>
                        <a:rPr lang="en-US" sz="1000" dirty="0">
                          <a:effectLst/>
                        </a:rPr>
                        <a:t>λ</a:t>
                      </a:r>
                      <a:endParaRPr lang="en-US" sz="1000" dirty="0">
                        <a:solidFill>
                          <a:srgbClr val="000000"/>
                        </a:solidFill>
                        <a:effectLst/>
                        <a:latin typeface="Times New Roman"/>
                        <a:ea typeface="Calibri"/>
                        <a:cs typeface="Times New Roman"/>
                      </a:endParaRPr>
                    </a:p>
                  </a:txBody>
                  <a:tcPr marT="0" marB="0" anchor="ctr"/>
                </a:tc>
                <a:tc>
                  <a:txBody>
                    <a:bodyPr/>
                    <a:lstStyle/>
                    <a:p>
                      <a:pPr marL="0" marR="0" algn="ctr">
                        <a:lnSpc>
                          <a:spcPct val="115000"/>
                        </a:lnSpc>
                        <a:spcBef>
                          <a:spcPts val="0"/>
                        </a:spcBef>
                        <a:spcAft>
                          <a:spcPts val="0"/>
                        </a:spcAft>
                      </a:pPr>
                      <a:r>
                        <a:rPr lang="en-US" sz="1000" dirty="0">
                          <a:effectLst/>
                        </a:rPr>
                        <a:t>412</a:t>
                      </a:r>
                      <a:endParaRPr lang="en-US" sz="1000" dirty="0">
                        <a:solidFill>
                          <a:srgbClr val="000000"/>
                        </a:solidFill>
                        <a:effectLst/>
                        <a:latin typeface="Times New Roman"/>
                        <a:ea typeface="Calibri"/>
                        <a:cs typeface="Times New Roman"/>
                      </a:endParaRPr>
                    </a:p>
                  </a:txBody>
                  <a:tcPr marT="0" marB="0" anchor="ctr"/>
                </a:tc>
                <a:tc>
                  <a:txBody>
                    <a:bodyPr/>
                    <a:lstStyle/>
                    <a:p>
                      <a:pPr marL="0" marR="0" algn="ctr">
                        <a:lnSpc>
                          <a:spcPct val="115000"/>
                        </a:lnSpc>
                        <a:spcBef>
                          <a:spcPts val="0"/>
                        </a:spcBef>
                        <a:spcAft>
                          <a:spcPts val="0"/>
                        </a:spcAft>
                      </a:pPr>
                      <a:r>
                        <a:rPr lang="en-US" sz="1000" dirty="0">
                          <a:effectLst/>
                        </a:rPr>
                        <a:t>443</a:t>
                      </a:r>
                      <a:endParaRPr lang="en-US" sz="1000" dirty="0">
                        <a:solidFill>
                          <a:srgbClr val="000000"/>
                        </a:solidFill>
                        <a:effectLst/>
                        <a:latin typeface="Times New Roman"/>
                        <a:ea typeface="Calibri"/>
                        <a:cs typeface="Times New Roman"/>
                      </a:endParaRPr>
                    </a:p>
                  </a:txBody>
                  <a:tcPr marT="0" marB="0" anchor="ctr"/>
                </a:tc>
                <a:tc>
                  <a:txBody>
                    <a:bodyPr/>
                    <a:lstStyle/>
                    <a:p>
                      <a:pPr marL="0" marR="0" algn="ctr">
                        <a:lnSpc>
                          <a:spcPct val="115000"/>
                        </a:lnSpc>
                        <a:spcBef>
                          <a:spcPts val="0"/>
                        </a:spcBef>
                        <a:spcAft>
                          <a:spcPts val="0"/>
                        </a:spcAft>
                      </a:pPr>
                      <a:r>
                        <a:rPr lang="en-US" sz="1000" dirty="0">
                          <a:effectLst/>
                        </a:rPr>
                        <a:t>488</a:t>
                      </a:r>
                      <a:endParaRPr lang="en-US" sz="1000" dirty="0">
                        <a:solidFill>
                          <a:srgbClr val="000000"/>
                        </a:solidFill>
                        <a:effectLst/>
                        <a:latin typeface="Times New Roman"/>
                        <a:ea typeface="Calibri"/>
                        <a:cs typeface="Times New Roman"/>
                      </a:endParaRPr>
                    </a:p>
                  </a:txBody>
                  <a:tcPr marT="0" marB="0" anchor="ctr"/>
                </a:tc>
                <a:tc>
                  <a:txBody>
                    <a:bodyPr/>
                    <a:lstStyle/>
                    <a:p>
                      <a:pPr marL="0" marR="0" algn="ctr">
                        <a:lnSpc>
                          <a:spcPct val="115000"/>
                        </a:lnSpc>
                        <a:spcBef>
                          <a:spcPts val="0"/>
                        </a:spcBef>
                        <a:spcAft>
                          <a:spcPts val="0"/>
                        </a:spcAft>
                      </a:pPr>
                      <a:r>
                        <a:rPr lang="en-US" sz="1000">
                          <a:effectLst/>
                        </a:rPr>
                        <a:t>547</a:t>
                      </a:r>
                      <a:endParaRPr lang="en-US" sz="1000">
                        <a:solidFill>
                          <a:srgbClr val="000000"/>
                        </a:solidFill>
                        <a:effectLst/>
                        <a:latin typeface="Times New Roman"/>
                        <a:ea typeface="Calibri"/>
                        <a:cs typeface="Times New Roman"/>
                      </a:endParaRPr>
                    </a:p>
                  </a:txBody>
                  <a:tcPr marT="0" marB="0" anchor="ctr"/>
                </a:tc>
                <a:tc>
                  <a:txBody>
                    <a:bodyPr/>
                    <a:lstStyle/>
                    <a:p>
                      <a:pPr marL="0" marR="0" algn="ctr">
                        <a:lnSpc>
                          <a:spcPct val="115000"/>
                        </a:lnSpc>
                        <a:spcBef>
                          <a:spcPts val="0"/>
                        </a:spcBef>
                        <a:spcAft>
                          <a:spcPts val="0"/>
                        </a:spcAft>
                      </a:pPr>
                      <a:r>
                        <a:rPr lang="en-US" sz="1000" dirty="0">
                          <a:effectLst/>
                        </a:rPr>
                        <a:t>667</a:t>
                      </a:r>
                      <a:endParaRPr lang="en-US" sz="1000" dirty="0">
                        <a:solidFill>
                          <a:srgbClr val="000000"/>
                        </a:solidFill>
                        <a:effectLst/>
                        <a:latin typeface="Times New Roman"/>
                        <a:ea typeface="Calibri"/>
                        <a:cs typeface="Times New Roman"/>
                      </a:endParaRPr>
                    </a:p>
                  </a:txBody>
                  <a:tcPr marT="0" marB="0" anchor="ctr"/>
                </a:tc>
                <a:tc>
                  <a:txBody>
                    <a:bodyPr/>
                    <a:lstStyle/>
                    <a:p>
                      <a:pPr marL="0" marR="0" algn="ctr">
                        <a:lnSpc>
                          <a:spcPct val="115000"/>
                        </a:lnSpc>
                        <a:spcBef>
                          <a:spcPts val="0"/>
                        </a:spcBef>
                        <a:spcAft>
                          <a:spcPts val="0"/>
                        </a:spcAft>
                      </a:pPr>
                      <a:r>
                        <a:rPr lang="en-US" sz="1000" dirty="0">
                          <a:effectLst/>
                        </a:rPr>
                        <a:t>748</a:t>
                      </a:r>
                      <a:endParaRPr lang="en-US" sz="1000" dirty="0">
                        <a:solidFill>
                          <a:srgbClr val="000000"/>
                        </a:solidFill>
                        <a:effectLst/>
                        <a:latin typeface="Times New Roman"/>
                        <a:ea typeface="Calibri"/>
                        <a:cs typeface="Times New Roman"/>
                      </a:endParaRPr>
                    </a:p>
                  </a:txBody>
                  <a:tcPr marT="0" marB="0" anchor="ctr"/>
                </a:tc>
                <a:tc>
                  <a:txBody>
                    <a:bodyPr/>
                    <a:lstStyle/>
                    <a:p>
                      <a:pPr marL="0" marR="0" algn="ctr">
                        <a:lnSpc>
                          <a:spcPct val="115000"/>
                        </a:lnSpc>
                        <a:spcBef>
                          <a:spcPts val="0"/>
                        </a:spcBef>
                        <a:spcAft>
                          <a:spcPts val="0"/>
                        </a:spcAft>
                      </a:pPr>
                      <a:r>
                        <a:rPr lang="en-US" sz="1000">
                          <a:effectLst/>
                        </a:rPr>
                        <a:t>869</a:t>
                      </a:r>
                      <a:endParaRPr lang="en-US" sz="1000">
                        <a:solidFill>
                          <a:srgbClr val="000000"/>
                        </a:solidFill>
                        <a:effectLst/>
                        <a:latin typeface="Times New Roman"/>
                        <a:ea typeface="Calibri"/>
                        <a:cs typeface="Times New Roman"/>
                      </a:endParaRPr>
                    </a:p>
                  </a:txBody>
                  <a:tcPr marT="0" marB="0" anchor="ctr"/>
                </a:tc>
              </a:tr>
              <a:tr h="0">
                <a:tc>
                  <a:txBody>
                    <a:bodyPr/>
                    <a:lstStyle/>
                    <a:p>
                      <a:pPr marL="0" marR="0" algn="ctr">
                        <a:lnSpc>
                          <a:spcPct val="115000"/>
                        </a:lnSpc>
                        <a:spcBef>
                          <a:spcPts val="0"/>
                        </a:spcBef>
                        <a:spcAft>
                          <a:spcPts val="0"/>
                        </a:spcAft>
                      </a:pPr>
                      <a:r>
                        <a:rPr lang="en-US" sz="1000">
                          <a:effectLst/>
                        </a:rPr>
                        <a:t>N for WaveCIS</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60</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62</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61</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62</a:t>
                      </a:r>
                      <a:endParaRPr lang="en-US" sz="1000" dirty="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61</a:t>
                      </a:r>
                      <a:endParaRPr lang="en-US" sz="1000" dirty="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62</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51</a:t>
                      </a:r>
                      <a:endParaRPr lang="en-US" sz="1000" dirty="0">
                        <a:solidFill>
                          <a:srgbClr val="000000"/>
                        </a:solidFill>
                        <a:effectLst/>
                        <a:latin typeface="Times New Roman"/>
                        <a:ea typeface="Calibri"/>
                        <a:cs typeface="Times New Roman"/>
                      </a:endParaRPr>
                    </a:p>
                  </a:txBody>
                  <a:tcPr marT="0" marB="0"/>
                </a:tc>
              </a:tr>
              <a:tr h="0">
                <a:tc>
                  <a:txBody>
                    <a:bodyPr/>
                    <a:lstStyle/>
                    <a:p>
                      <a:pPr marL="0" marR="0" algn="ctr">
                        <a:lnSpc>
                          <a:spcPct val="115000"/>
                        </a:lnSpc>
                        <a:spcBef>
                          <a:spcPts val="0"/>
                        </a:spcBef>
                        <a:spcAft>
                          <a:spcPts val="0"/>
                        </a:spcAft>
                      </a:pPr>
                      <a:r>
                        <a:rPr lang="en-US" sz="1000">
                          <a:effectLst/>
                        </a:rPr>
                        <a:t>Current MOBY</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0.9731</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0.991</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0.9935</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0.9994</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0.9996</a:t>
                      </a:r>
                      <a:endParaRPr lang="en-US" sz="1000" dirty="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0.9989</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1.0</a:t>
                      </a:r>
                      <a:endParaRPr lang="en-US" sz="1000">
                        <a:solidFill>
                          <a:srgbClr val="000000"/>
                        </a:solidFill>
                        <a:effectLst/>
                        <a:latin typeface="Times New Roman"/>
                        <a:ea typeface="Calibri"/>
                        <a:cs typeface="Times New Roman"/>
                      </a:endParaRPr>
                    </a:p>
                  </a:txBody>
                  <a:tcPr marT="0" marB="0"/>
                </a:tc>
              </a:tr>
              <a:tr h="0">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 </a:t>
                      </a:r>
                      <a:endParaRPr lang="en-US" sz="1000" dirty="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 </a:t>
                      </a:r>
                      <a:endParaRPr lang="en-US" sz="1000" dirty="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 </a:t>
                      </a:r>
                      <a:endParaRPr lang="en-US" sz="1000">
                        <a:solidFill>
                          <a:srgbClr val="000000"/>
                        </a:solidFill>
                        <a:effectLst/>
                        <a:latin typeface="Times New Roman"/>
                        <a:ea typeface="Calibri"/>
                        <a:cs typeface="Times New Roman"/>
                      </a:endParaRPr>
                    </a:p>
                  </a:txBody>
                  <a:tcPr marT="0" marB="0"/>
                </a:tc>
              </a:tr>
              <a:tr h="0">
                <a:tc>
                  <a:txBody>
                    <a:bodyPr/>
                    <a:lstStyle/>
                    <a:p>
                      <a:pPr marL="0" marR="0" algn="ctr">
                        <a:lnSpc>
                          <a:spcPct val="115000"/>
                        </a:lnSpc>
                        <a:spcBef>
                          <a:spcPts val="0"/>
                        </a:spcBef>
                        <a:spcAft>
                          <a:spcPts val="0"/>
                        </a:spcAft>
                      </a:pPr>
                      <a:r>
                        <a:rPr lang="en-US" sz="1000">
                          <a:effectLst/>
                        </a:rPr>
                        <a:t>WaveCIS</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1.0060</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1.0179    </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1.0007    </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0.9901</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0.9693</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0.8444</a:t>
                      </a:r>
                      <a:endParaRPr lang="en-US" sz="1000" dirty="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0.834</a:t>
                      </a:r>
                      <a:endParaRPr lang="en-US" sz="1000" dirty="0">
                        <a:solidFill>
                          <a:srgbClr val="000000"/>
                        </a:solidFill>
                        <a:effectLst/>
                        <a:latin typeface="Times New Roman"/>
                        <a:ea typeface="Calibri"/>
                        <a:cs typeface="Times New Roman"/>
                      </a:endParaRPr>
                    </a:p>
                  </a:txBody>
                  <a:tcPr marT="0" marB="0"/>
                </a:tc>
              </a:tr>
              <a:tr h="0">
                <a:tc>
                  <a:txBody>
                    <a:bodyPr/>
                    <a:lstStyle/>
                    <a:p>
                      <a:pPr marL="0" marR="0" algn="ctr">
                        <a:lnSpc>
                          <a:spcPct val="115000"/>
                        </a:lnSpc>
                        <a:spcBef>
                          <a:spcPts val="0"/>
                        </a:spcBef>
                        <a:spcAft>
                          <a:spcPts val="0"/>
                        </a:spcAft>
                      </a:pPr>
                      <a:r>
                        <a:rPr lang="en-US" sz="1000">
                          <a:effectLst/>
                        </a:rPr>
                        <a:t>STD</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0.067</a:t>
                      </a:r>
                      <a:endParaRPr lang="en-US" sz="1000" dirty="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0.082</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0.0984</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0.13</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0.193</a:t>
                      </a:r>
                      <a:endParaRPr lang="en-US" sz="1000" dirty="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a:effectLst/>
                        </a:rPr>
                        <a:t>0.104</a:t>
                      </a:r>
                      <a:endParaRPr lang="en-US" sz="1000">
                        <a:solidFill>
                          <a:srgbClr val="000000"/>
                        </a:solidFill>
                        <a:effectLst/>
                        <a:latin typeface="Times New Roman"/>
                        <a:ea typeface="Calibri"/>
                        <a:cs typeface="Times New Roman"/>
                      </a:endParaRPr>
                    </a:p>
                  </a:txBody>
                  <a:tcPr marT="0" marB="0"/>
                </a:tc>
                <a:tc>
                  <a:txBody>
                    <a:bodyPr/>
                    <a:lstStyle/>
                    <a:p>
                      <a:pPr marL="0" marR="0" algn="ctr">
                        <a:lnSpc>
                          <a:spcPct val="115000"/>
                        </a:lnSpc>
                        <a:spcBef>
                          <a:spcPts val="0"/>
                        </a:spcBef>
                        <a:spcAft>
                          <a:spcPts val="0"/>
                        </a:spcAft>
                      </a:pPr>
                      <a:r>
                        <a:rPr lang="en-US" sz="1000" dirty="0">
                          <a:effectLst/>
                        </a:rPr>
                        <a:t>0.233</a:t>
                      </a:r>
                      <a:endParaRPr lang="en-US" sz="1000" dirty="0">
                        <a:solidFill>
                          <a:srgbClr val="000000"/>
                        </a:solidFill>
                        <a:effectLst/>
                        <a:latin typeface="Times New Roman"/>
                        <a:ea typeface="Calibri"/>
                        <a:cs typeface="Times New Roman"/>
                      </a:endParaRPr>
                    </a:p>
                  </a:txBody>
                  <a:tcPr marT="0" marB="0"/>
                </a:tc>
              </a:tr>
            </a:tbl>
          </a:graphicData>
        </a:graphic>
      </p:graphicFrame>
      <p:sp>
        <p:nvSpPr>
          <p:cNvPr id="15" name="TextBox 14"/>
          <p:cNvSpPr txBox="1"/>
          <p:nvPr/>
        </p:nvSpPr>
        <p:spPr>
          <a:xfrm>
            <a:off x="3695734" y="5173376"/>
            <a:ext cx="966931" cy="369332"/>
          </a:xfrm>
          <a:prstGeom prst="rect">
            <a:avLst/>
          </a:prstGeom>
          <a:noFill/>
        </p:spPr>
        <p:txBody>
          <a:bodyPr wrap="none" rtlCol="0">
            <a:spAutoFit/>
          </a:bodyPr>
          <a:lstStyle/>
          <a:p>
            <a:r>
              <a:rPr lang="en-US" b="1" dirty="0" smtClean="0"/>
              <a:t>MODIS</a:t>
            </a:r>
            <a:endParaRPr lang="en-US" b="1" dirty="0"/>
          </a:p>
        </p:txBody>
      </p:sp>
      <p:sp>
        <p:nvSpPr>
          <p:cNvPr id="16" name="Oval 15"/>
          <p:cNvSpPr/>
          <p:nvPr/>
        </p:nvSpPr>
        <p:spPr>
          <a:xfrm>
            <a:off x="5231904" y="4005064"/>
            <a:ext cx="3085327" cy="216024"/>
          </a:xfrm>
          <a:prstGeom prst="ellipse">
            <a:avLst/>
          </a:prstGeom>
          <a:solidFill>
            <a:srgbClr val="C00000">
              <a:alpha val="2000"/>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262475" y="4365104"/>
            <a:ext cx="3085327" cy="216024"/>
          </a:xfrm>
          <a:prstGeom prst="ellipse">
            <a:avLst/>
          </a:prstGeom>
          <a:solidFill>
            <a:srgbClr val="C00000">
              <a:alpha val="2000"/>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176161" y="4797152"/>
            <a:ext cx="3085327" cy="216024"/>
          </a:xfrm>
          <a:prstGeom prst="ellipse">
            <a:avLst/>
          </a:prstGeom>
          <a:solidFill>
            <a:srgbClr val="C00000">
              <a:alpha val="2000"/>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096001" y="6285864"/>
            <a:ext cx="2114431" cy="216024"/>
          </a:xfrm>
          <a:prstGeom prst="ellipse">
            <a:avLst/>
          </a:prstGeom>
          <a:solidFill>
            <a:srgbClr val="C00000">
              <a:alpha val="2000"/>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139007" y="2092782"/>
            <a:ext cx="4101676" cy="3354765"/>
          </a:xfrm>
          <a:prstGeom prst="rect">
            <a:avLst/>
          </a:prstGeom>
        </p:spPr>
        <p:txBody>
          <a:bodyPr wrap="square">
            <a:spAutoFit/>
          </a:bodyPr>
          <a:lstStyle/>
          <a:p>
            <a:pPr marL="285750" indent="-285750">
              <a:spcAft>
                <a:spcPts val="1200"/>
              </a:spcAft>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The </a:t>
            </a:r>
            <a:r>
              <a:rPr lang="en-US" sz="1400" i="1" dirty="0" err="1">
                <a:latin typeface="Times New Roman" panose="02020603050405020304" pitchFamily="18" charset="0"/>
                <a:cs typeface="Times New Roman" panose="02020603050405020304" pitchFamily="18" charset="0"/>
              </a:rPr>
              <a:t>g</a:t>
            </a:r>
            <a:r>
              <a:rPr lang="en-US" sz="1400" i="1" baseline="-25000" dirty="0" err="1">
                <a:latin typeface="Times New Roman" panose="02020603050405020304" pitchFamily="18" charset="0"/>
                <a:cs typeface="Times New Roman" panose="02020603050405020304" pitchFamily="18" charset="0"/>
              </a:rPr>
              <a:t>c</a:t>
            </a:r>
            <a:r>
              <a:rPr lang="en-US" sz="1400" dirty="0">
                <a:latin typeface="Times New Roman" panose="02020603050405020304" pitchFamily="18" charset="0"/>
                <a:cs typeface="Times New Roman" panose="02020603050405020304" pitchFamily="18" charset="0"/>
              </a:rPr>
              <a:t> values derived for both VIIRS MODIS </a:t>
            </a:r>
            <a:r>
              <a:rPr lang="en-US" sz="1400" dirty="0" smtClean="0">
                <a:latin typeface="Times New Roman" panose="02020603050405020304" pitchFamily="18" charset="0"/>
                <a:cs typeface="Times New Roman" panose="02020603050405020304" pitchFamily="18" charset="0"/>
              </a:rPr>
              <a:t>for blue and green wavelengths are within typical vicarious adjustment range.</a:t>
            </a:r>
          </a:p>
          <a:p>
            <a:pPr marL="285750" indent="-285750">
              <a:spcAft>
                <a:spcPts val="1200"/>
              </a:spcAft>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 For the 671, 745 and 862 nm channels of VIIRS, the </a:t>
            </a:r>
            <a:r>
              <a:rPr lang="en-US" sz="1400" i="1" dirty="0" err="1">
                <a:latin typeface="Times New Roman" panose="02020603050405020304" pitchFamily="18" charset="0"/>
                <a:cs typeface="Times New Roman" panose="02020603050405020304" pitchFamily="18" charset="0"/>
              </a:rPr>
              <a:t>g</a:t>
            </a:r>
            <a:r>
              <a:rPr lang="en-US" sz="1400" i="1" baseline="-25000" dirty="0" err="1">
                <a:latin typeface="Times New Roman" panose="02020603050405020304" pitchFamily="18" charset="0"/>
                <a:cs typeface="Times New Roman" panose="02020603050405020304" pitchFamily="18" charset="0"/>
              </a:rPr>
              <a:t>c</a:t>
            </a:r>
            <a:r>
              <a:rPr lang="en-US" sz="1400" baseline="-250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values significantly deviate from the typical vicarious adjustment </a:t>
            </a:r>
            <a:r>
              <a:rPr lang="en-US" sz="1400" dirty="0" smtClean="0">
                <a:latin typeface="Times New Roman" panose="02020603050405020304" pitchFamily="18" charset="0"/>
                <a:cs typeface="Times New Roman" panose="02020603050405020304" pitchFamily="18" charset="0"/>
              </a:rPr>
              <a:t>range.</a:t>
            </a:r>
          </a:p>
          <a:p>
            <a:pPr marL="285750" indent="-285750">
              <a:spcAft>
                <a:spcPts val="1200"/>
              </a:spcAft>
              <a:buFont typeface="Wingdings" panose="05000000000000000000" pitchFamily="2" charset="2"/>
              <a:buChar char="q"/>
            </a:pPr>
            <a:r>
              <a:rPr lang="en-US" sz="1400" dirty="0">
                <a:latin typeface="Times New Roman"/>
                <a:ea typeface="Calibri"/>
              </a:rPr>
              <a:t>Such large deviations also exist for MODIS in NIR </a:t>
            </a:r>
            <a:r>
              <a:rPr lang="en-US" sz="1400" dirty="0" smtClean="0">
                <a:latin typeface="Times New Roman"/>
                <a:ea typeface="Calibri"/>
              </a:rPr>
              <a:t>channels.</a:t>
            </a:r>
          </a:p>
          <a:p>
            <a:pPr marL="285750" indent="-285750">
              <a:spcAft>
                <a:spcPts val="1200"/>
              </a:spcAft>
              <a:buFont typeface="Wingdings" panose="05000000000000000000" pitchFamily="2" charset="2"/>
              <a:buChar char="q"/>
            </a:pPr>
            <a:r>
              <a:rPr lang="en-US" sz="1400" dirty="0" smtClean="0">
                <a:solidFill>
                  <a:srgbClr val="C00000"/>
                </a:solidFill>
                <a:latin typeface="Times New Roman"/>
                <a:ea typeface="Calibri"/>
              </a:rPr>
              <a:t>In </a:t>
            </a:r>
            <a:r>
              <a:rPr lang="en-US" sz="1400" dirty="0">
                <a:solidFill>
                  <a:srgbClr val="C00000"/>
                </a:solidFill>
                <a:latin typeface="Times New Roman"/>
                <a:ea typeface="Calibri"/>
              </a:rPr>
              <a:t>the vicarious calibration study by </a:t>
            </a:r>
            <a:r>
              <a:rPr lang="en-US" sz="1400" dirty="0" err="1">
                <a:solidFill>
                  <a:srgbClr val="C00000"/>
                </a:solidFill>
                <a:latin typeface="Times New Roman"/>
                <a:ea typeface="Calibri"/>
              </a:rPr>
              <a:t>Melin</a:t>
            </a:r>
            <a:r>
              <a:rPr lang="en-US" sz="1400" dirty="0">
                <a:solidFill>
                  <a:srgbClr val="C00000"/>
                </a:solidFill>
                <a:latin typeface="Times New Roman"/>
                <a:ea typeface="Calibri"/>
              </a:rPr>
              <a:t> and </a:t>
            </a:r>
            <a:r>
              <a:rPr lang="en-US" sz="1400" dirty="0" smtClean="0">
                <a:solidFill>
                  <a:srgbClr val="C00000"/>
                </a:solidFill>
                <a:latin typeface="Times New Roman"/>
                <a:ea typeface="Calibri"/>
              </a:rPr>
              <a:t>Zibordi</a:t>
            </a:r>
            <a:r>
              <a:rPr lang="en-US" sz="1400" baseline="30000" dirty="0" smtClean="0">
                <a:solidFill>
                  <a:srgbClr val="C00000"/>
                </a:solidFill>
                <a:latin typeface="Times New Roman"/>
                <a:ea typeface="Calibri"/>
              </a:rPr>
              <a:t>*</a:t>
            </a:r>
            <a:r>
              <a:rPr lang="en-US" sz="1400" dirty="0" smtClean="0">
                <a:solidFill>
                  <a:srgbClr val="C00000"/>
                </a:solidFill>
                <a:latin typeface="Times New Roman"/>
                <a:ea typeface="Calibri"/>
              </a:rPr>
              <a:t> </a:t>
            </a:r>
            <a:r>
              <a:rPr lang="en-US" sz="1400" dirty="0">
                <a:solidFill>
                  <a:srgbClr val="C00000"/>
                </a:solidFill>
                <a:latin typeface="Times New Roman"/>
                <a:ea typeface="Calibri"/>
              </a:rPr>
              <a:t>for MODIS and </a:t>
            </a:r>
            <a:r>
              <a:rPr lang="en-US" sz="1400" dirty="0" err="1">
                <a:solidFill>
                  <a:srgbClr val="C00000"/>
                </a:solidFill>
                <a:latin typeface="Times New Roman"/>
                <a:ea typeface="Calibri"/>
              </a:rPr>
              <a:t>SeaWiFS</a:t>
            </a:r>
            <a:r>
              <a:rPr lang="en-US" sz="1400" dirty="0">
                <a:solidFill>
                  <a:srgbClr val="C00000"/>
                </a:solidFill>
                <a:latin typeface="Times New Roman"/>
                <a:ea typeface="Calibri"/>
              </a:rPr>
              <a:t> sensors  </a:t>
            </a:r>
            <a:r>
              <a:rPr lang="en-US" sz="1400" dirty="0" smtClean="0">
                <a:solidFill>
                  <a:srgbClr val="C00000"/>
                </a:solidFill>
                <a:latin typeface="Times New Roman"/>
                <a:ea typeface="Calibri"/>
              </a:rPr>
              <a:t>based </a:t>
            </a:r>
            <a:r>
              <a:rPr lang="en-US" sz="1400" dirty="0">
                <a:solidFill>
                  <a:srgbClr val="C00000"/>
                </a:solidFill>
                <a:latin typeface="Times New Roman"/>
                <a:ea typeface="Calibri"/>
              </a:rPr>
              <a:t>on the data from the AAOT AERONET-OC site </a:t>
            </a:r>
            <a:r>
              <a:rPr lang="en-US" sz="1400" dirty="0" smtClean="0">
                <a:solidFill>
                  <a:srgbClr val="C00000"/>
                </a:solidFill>
                <a:latin typeface="Times New Roman"/>
                <a:ea typeface="Calibri"/>
              </a:rPr>
              <a:t>but </a:t>
            </a:r>
            <a:r>
              <a:rPr lang="en-US" sz="1400" dirty="0">
                <a:solidFill>
                  <a:srgbClr val="C00000"/>
                </a:solidFill>
                <a:latin typeface="Times New Roman"/>
                <a:ea typeface="Calibri"/>
              </a:rPr>
              <a:t>with a </a:t>
            </a:r>
            <a:r>
              <a:rPr lang="en-US" sz="1400" dirty="0" smtClean="0">
                <a:solidFill>
                  <a:srgbClr val="C00000"/>
                </a:solidFill>
                <a:latin typeface="Times New Roman"/>
                <a:ea typeface="Calibri"/>
              </a:rPr>
              <a:t>different methodology, similar trend is observed in Red and NIR.</a:t>
            </a:r>
            <a:endParaRPr lang="en-US" sz="1400" dirty="0">
              <a:solidFill>
                <a:srgbClr val="C0000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335361" y="6588060"/>
            <a:ext cx="8411149" cy="369332"/>
          </a:xfrm>
          <a:prstGeom prst="rect">
            <a:avLst/>
          </a:prstGeom>
        </p:spPr>
        <p:txBody>
          <a:bodyPr wrap="none">
            <a:spAutoFit/>
          </a:bodyPr>
          <a:lstStyle/>
          <a:p>
            <a:r>
              <a:rPr lang="en-US" baseline="30000" dirty="0">
                <a:latin typeface="Times New Roman"/>
                <a:ea typeface="Calibri"/>
              </a:rPr>
              <a:t>*F. </a:t>
            </a:r>
            <a:r>
              <a:rPr lang="en-US" baseline="30000" dirty="0" err="1">
                <a:latin typeface="Times New Roman"/>
                <a:ea typeface="Calibri"/>
              </a:rPr>
              <a:t>Mélin</a:t>
            </a:r>
            <a:r>
              <a:rPr lang="en-US" baseline="30000" dirty="0">
                <a:latin typeface="Times New Roman"/>
                <a:ea typeface="Calibri"/>
              </a:rPr>
              <a:t> and G. Zibordi, "</a:t>
            </a:r>
            <a:r>
              <a:rPr lang="en-US" i="1" baseline="30000" dirty="0">
                <a:latin typeface="Times New Roman"/>
                <a:ea typeface="Calibri"/>
              </a:rPr>
              <a:t>Vicarious calibration of satellite ocean color sensors at two coastal sites</a:t>
            </a:r>
            <a:r>
              <a:rPr lang="en-US" baseline="30000" dirty="0">
                <a:latin typeface="Times New Roman"/>
                <a:ea typeface="Calibri"/>
              </a:rPr>
              <a:t>," Appl. Opt. </a:t>
            </a:r>
            <a:r>
              <a:rPr lang="en-US" b="1" baseline="30000" dirty="0">
                <a:latin typeface="Times New Roman"/>
                <a:ea typeface="Calibri"/>
              </a:rPr>
              <a:t>49</a:t>
            </a:r>
            <a:r>
              <a:rPr lang="en-US" baseline="30000" dirty="0">
                <a:latin typeface="Times New Roman"/>
                <a:ea typeface="Calibri"/>
              </a:rPr>
              <a:t>, 798-810 (2010).</a:t>
            </a:r>
            <a:endParaRPr lang="en-US" dirty="0"/>
          </a:p>
        </p:txBody>
      </p:sp>
      <p:sp>
        <p:nvSpPr>
          <p:cNvPr id="24" name="Rectangle 23"/>
          <p:cNvSpPr/>
          <p:nvPr/>
        </p:nvSpPr>
        <p:spPr>
          <a:xfrm>
            <a:off x="58555" y="2094528"/>
            <a:ext cx="8289247" cy="1046440"/>
          </a:xfrm>
          <a:prstGeom prst="rect">
            <a:avLst/>
          </a:prstGeom>
        </p:spPr>
        <p:txBody>
          <a:bodyPr wrap="square">
            <a:spAutoFit/>
          </a:bodyPr>
          <a:lstStyle/>
          <a:p>
            <a:r>
              <a:rPr lang="en-US" sz="1300" b="1" u="sng" dirty="0" smtClean="0">
                <a:solidFill>
                  <a:srgbClr val="000099"/>
                </a:solidFill>
                <a:latin typeface="Times New Roman" panose="02020603050405020304" pitchFamily="18" charset="0"/>
                <a:cs typeface="Times New Roman" panose="02020603050405020304" pitchFamily="18" charset="0"/>
              </a:rPr>
              <a:t>For VIIRS three </a:t>
            </a:r>
            <a:r>
              <a:rPr lang="en-US" sz="1300" b="1" u="sng" dirty="0">
                <a:solidFill>
                  <a:srgbClr val="000099"/>
                </a:solidFill>
                <a:latin typeface="Times New Roman" panose="02020603050405020304" pitchFamily="18" charset="0"/>
                <a:cs typeface="Times New Roman" panose="02020603050405020304" pitchFamily="18" charset="0"/>
              </a:rPr>
              <a:t>separate sets </a:t>
            </a:r>
            <a:r>
              <a:rPr lang="en-US" sz="1300" b="1" u="sng" dirty="0" smtClean="0">
                <a:solidFill>
                  <a:srgbClr val="000099"/>
                </a:solidFill>
                <a:latin typeface="Times New Roman" panose="02020603050405020304" pitchFamily="18" charset="0"/>
                <a:cs typeface="Times New Roman" panose="02020603050405020304" pitchFamily="18" charset="0"/>
              </a:rPr>
              <a:t>of </a:t>
            </a:r>
            <a:r>
              <a:rPr lang="en-US" sz="1300" b="1" u="sng" dirty="0" err="1">
                <a:solidFill>
                  <a:srgbClr val="000099"/>
                </a:solidFill>
                <a:latin typeface="Times New Roman" panose="02020603050405020304" pitchFamily="18" charset="0"/>
                <a:cs typeface="Times New Roman" panose="02020603050405020304" pitchFamily="18" charset="0"/>
              </a:rPr>
              <a:t>g</a:t>
            </a:r>
            <a:r>
              <a:rPr lang="en-US" sz="1300" b="1" u="sng" baseline="-25000" dirty="0" err="1">
                <a:solidFill>
                  <a:srgbClr val="000099"/>
                </a:solidFill>
                <a:latin typeface="Times New Roman" panose="02020603050405020304" pitchFamily="18" charset="0"/>
                <a:cs typeface="Times New Roman" panose="02020603050405020304" pitchFamily="18" charset="0"/>
              </a:rPr>
              <a:t>c</a:t>
            </a:r>
            <a:r>
              <a:rPr lang="en-US" sz="1300" b="1" u="sng" dirty="0">
                <a:solidFill>
                  <a:srgbClr val="000099"/>
                </a:solidFill>
                <a:latin typeface="Times New Roman" panose="02020603050405020304" pitchFamily="18" charset="0"/>
                <a:cs typeface="Times New Roman" panose="02020603050405020304" pitchFamily="18" charset="0"/>
              </a:rPr>
              <a:t>(λ</a:t>
            </a:r>
            <a:r>
              <a:rPr lang="en-US" sz="1300" b="1" u="sng" dirty="0" smtClean="0">
                <a:solidFill>
                  <a:srgbClr val="000099"/>
                </a:solidFill>
                <a:latin typeface="Times New Roman" panose="02020603050405020304" pitchFamily="18" charset="0"/>
                <a:cs typeface="Times New Roman" panose="02020603050405020304" pitchFamily="18" charset="0"/>
              </a:rPr>
              <a:t>) derived:  </a:t>
            </a:r>
          </a:p>
          <a:p>
            <a:pPr marL="742950" lvl="1" indent="-285750">
              <a:spcAft>
                <a:spcPts val="600"/>
              </a:spcAft>
              <a:buFont typeface="Wingdings" panose="05000000000000000000" pitchFamily="2" charset="2"/>
              <a:buChar char="Ø"/>
            </a:pPr>
            <a:r>
              <a:rPr lang="en-US" sz="1300" dirty="0" smtClean="0">
                <a:latin typeface="Times New Roman" panose="02020603050405020304" pitchFamily="18" charset="0"/>
                <a:cs typeface="Times New Roman" panose="02020603050405020304" pitchFamily="18" charset="0"/>
              </a:rPr>
              <a:t>one </a:t>
            </a:r>
            <a:r>
              <a:rPr lang="en-US" sz="1300" dirty="0">
                <a:latin typeface="Times New Roman" panose="02020603050405020304" pitchFamily="18" charset="0"/>
                <a:cs typeface="Times New Roman" panose="02020603050405020304" pitchFamily="18" charset="0"/>
              </a:rPr>
              <a:t>set </a:t>
            </a:r>
            <a:r>
              <a:rPr lang="en-US" sz="1300" dirty="0" smtClean="0">
                <a:latin typeface="Times New Roman" panose="02020603050405020304" pitchFamily="18" charset="0"/>
                <a:cs typeface="Times New Roman" panose="02020603050405020304" pitchFamily="18" charset="0"/>
              </a:rPr>
              <a:t>from </a:t>
            </a:r>
            <a:r>
              <a:rPr lang="en-US" sz="1300" dirty="0">
                <a:latin typeface="Times New Roman" panose="02020603050405020304" pitchFamily="18" charset="0"/>
                <a:cs typeface="Times New Roman" panose="02020603050405020304" pitchFamily="18" charset="0"/>
              </a:rPr>
              <a:t>combined match-up points for the LISCO and WaveCIS sites, </a:t>
            </a:r>
            <a:endParaRPr lang="en-US" sz="1300" dirty="0" smtClean="0">
              <a:latin typeface="Times New Roman" panose="02020603050405020304" pitchFamily="18" charset="0"/>
              <a:cs typeface="Times New Roman" panose="02020603050405020304" pitchFamily="18" charset="0"/>
            </a:endParaRPr>
          </a:p>
          <a:p>
            <a:pPr marL="742950" lvl="1" indent="-285750">
              <a:spcAft>
                <a:spcPts val="600"/>
              </a:spcAft>
              <a:buFont typeface="Wingdings" panose="05000000000000000000" pitchFamily="2" charset="2"/>
              <a:buChar char="Ø"/>
            </a:pPr>
            <a:r>
              <a:rPr lang="en-US" sz="1300" dirty="0" smtClean="0">
                <a:latin typeface="Times New Roman" panose="02020603050405020304" pitchFamily="18" charset="0"/>
                <a:cs typeface="Times New Roman" panose="02020603050405020304" pitchFamily="18" charset="0"/>
              </a:rPr>
              <a:t>another </a:t>
            </a:r>
            <a:r>
              <a:rPr lang="en-US" sz="1300" dirty="0">
                <a:latin typeface="Times New Roman" panose="02020603050405020304" pitchFamily="18" charset="0"/>
                <a:cs typeface="Times New Roman" panose="02020603050405020304" pitchFamily="18" charset="0"/>
              </a:rPr>
              <a:t>two derived using match-up points for each site separately</a:t>
            </a:r>
            <a:r>
              <a:rPr lang="en-US" sz="1300" dirty="0" smtClean="0">
                <a:latin typeface="Times New Roman" panose="02020603050405020304" pitchFamily="18" charset="0"/>
                <a:cs typeface="Times New Roman" panose="02020603050405020304" pitchFamily="18" charset="0"/>
              </a:rPr>
              <a:t>.</a:t>
            </a:r>
          </a:p>
          <a:p>
            <a:pPr marL="742950" lvl="1" indent="-285750">
              <a:spcAft>
                <a:spcPts val="600"/>
              </a:spcAft>
              <a:buFont typeface="Wingdings" panose="05000000000000000000" pitchFamily="2" charset="2"/>
              <a:buChar char="Ø"/>
            </a:pPr>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84898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40721817"/>
              </p:ext>
            </p:extLst>
          </p:nvPr>
        </p:nvGraphicFramePr>
        <p:xfrm>
          <a:off x="2735627" y="1052736"/>
          <a:ext cx="6978228" cy="1910334"/>
        </p:xfrm>
        <a:graphic>
          <a:graphicData uri="http://schemas.openxmlformats.org/drawingml/2006/table">
            <a:tbl>
              <a:tblPr firstRow="1" firstCol="1" bandRow="1">
                <a:tableStyleId>{5C22544A-7EE6-4342-B048-85BDC9FD1C3A}</a:tableStyleId>
              </a:tblPr>
              <a:tblGrid>
                <a:gridCol w="1367367"/>
                <a:gridCol w="1086273"/>
                <a:gridCol w="1131147"/>
                <a:gridCol w="1131147"/>
                <a:gridCol w="1131147"/>
                <a:gridCol w="1131147"/>
              </a:tblGrid>
              <a:tr h="0">
                <a:tc>
                  <a:txBody>
                    <a:bodyPr/>
                    <a:lstStyle/>
                    <a:p>
                      <a:pPr marL="0" marR="0" algn="ctr">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Sensor</a:t>
                      </a:r>
                      <a:endParaRPr lang="en-US" sz="1200" dirty="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SeaWiFS</a:t>
                      </a:r>
                      <a:endParaRPr lang="en-US" sz="120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MODIS</a:t>
                      </a:r>
                      <a:endParaRPr lang="en-US" sz="1200" dirty="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MODIS</a:t>
                      </a:r>
                      <a:endParaRPr lang="en-US" sz="120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VIIRS</a:t>
                      </a:r>
                      <a:endParaRPr lang="en-US" sz="120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VIIRS</a:t>
                      </a:r>
                      <a:endParaRPr lang="en-US" sz="1200">
                        <a:effectLst/>
                        <a:latin typeface="Times New Roman" panose="02020603050405020304" pitchFamily="18" charset="0"/>
                        <a:ea typeface="Calibri"/>
                        <a:cs typeface="Times New Roman" panose="02020603050405020304" pitchFamily="18" charset="0"/>
                      </a:endParaRPr>
                    </a:p>
                  </a:txBody>
                  <a:tcPr marT="0" marB="0" anchor="ctr"/>
                </a:tc>
              </a:tr>
              <a:tr h="0">
                <a:tc>
                  <a:txBody>
                    <a:bodyPr/>
                    <a:lstStyle/>
                    <a:p>
                      <a:pPr marL="0" marR="0" algn="ctr">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Site</a:t>
                      </a:r>
                      <a:endParaRPr lang="en-US" sz="1200" dirty="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AAOT</a:t>
                      </a:r>
                      <a:r>
                        <a:rPr lang="en-US" sz="2500" baseline="30000" dirty="0" smtClean="0">
                          <a:solidFill>
                            <a:srgbClr val="C00000"/>
                          </a:solidFill>
                          <a:effectLst/>
                          <a:latin typeface="Times New Roman" panose="02020603050405020304" pitchFamily="18" charset="0"/>
                          <a:cs typeface="Times New Roman" panose="02020603050405020304" pitchFamily="18" charset="0"/>
                        </a:rPr>
                        <a:t>*</a:t>
                      </a:r>
                      <a:endParaRPr lang="en-US" sz="2500" baseline="30000" dirty="0">
                        <a:solidFill>
                          <a:srgbClr val="C00000"/>
                        </a:solidFill>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AAOT</a:t>
                      </a:r>
                      <a:r>
                        <a:rPr lang="en-US" sz="2500" baseline="30000" dirty="0" smtClean="0">
                          <a:solidFill>
                            <a:srgbClr val="C00000"/>
                          </a:solidFill>
                          <a:effectLst/>
                          <a:latin typeface="Times New Roman" panose="02020603050405020304" pitchFamily="18" charset="0"/>
                          <a:cs typeface="Times New Roman" panose="02020603050405020304" pitchFamily="18" charset="0"/>
                        </a:rPr>
                        <a:t>*</a:t>
                      </a:r>
                      <a:endParaRPr lang="en-US" sz="2500" dirty="0">
                        <a:solidFill>
                          <a:srgbClr val="C00000"/>
                        </a:solidFill>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WaveCIS</a:t>
                      </a:r>
                      <a:endParaRPr lang="en-US" sz="120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WaveCIS</a:t>
                      </a:r>
                      <a:endParaRPr lang="en-US" sz="120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LISCO</a:t>
                      </a:r>
                      <a:endParaRPr lang="en-US" sz="1200">
                        <a:effectLst/>
                        <a:latin typeface="Times New Roman" panose="02020603050405020304" pitchFamily="18" charset="0"/>
                        <a:ea typeface="Calibri"/>
                        <a:cs typeface="Times New Roman" panose="02020603050405020304" pitchFamily="18" charset="0"/>
                      </a:endParaRPr>
                    </a:p>
                  </a:txBody>
                  <a:tcPr marT="0" marB="0" anchor="ctr"/>
                </a:tc>
              </a:tr>
              <a:tr h="0">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671(667) nm channels</a:t>
                      </a:r>
                      <a:endParaRPr lang="en-US" sz="120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0.90546</a:t>
                      </a:r>
                      <a:endParaRPr lang="en-US" sz="1200" dirty="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0.9154</a:t>
                      </a:r>
                      <a:endParaRPr lang="en-US" sz="1200" dirty="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0.9693</a:t>
                      </a:r>
                      <a:endParaRPr lang="en-US" sz="1200" dirty="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0.8917</a:t>
                      </a:r>
                      <a:endParaRPr lang="en-US" sz="120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0.9123</a:t>
                      </a:r>
                      <a:endParaRPr lang="en-US" sz="1200">
                        <a:effectLst/>
                        <a:latin typeface="Times New Roman" panose="02020603050405020304" pitchFamily="18" charset="0"/>
                        <a:ea typeface="Calibri"/>
                        <a:cs typeface="Times New Roman" panose="02020603050405020304" pitchFamily="18" charset="0"/>
                      </a:endParaRPr>
                    </a:p>
                  </a:txBody>
                  <a:tcPr marT="0" marB="0" anchor="ctr"/>
                </a:tc>
              </a:tr>
              <a:tr h="0">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745 (748) nm channels</a:t>
                      </a:r>
                      <a:endParaRPr lang="en-US" sz="120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0.851</a:t>
                      </a:r>
                      <a:endParaRPr lang="en-US" sz="120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0.875</a:t>
                      </a:r>
                      <a:endParaRPr lang="en-US" sz="120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0.8444</a:t>
                      </a:r>
                      <a:endParaRPr lang="en-US" sz="1200" dirty="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0.854</a:t>
                      </a:r>
                      <a:endParaRPr lang="en-US" sz="1200" dirty="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0.868</a:t>
                      </a:r>
                      <a:endParaRPr lang="en-US" sz="1200" dirty="0">
                        <a:effectLst/>
                        <a:latin typeface="Times New Roman" panose="02020603050405020304" pitchFamily="18" charset="0"/>
                        <a:ea typeface="Calibri"/>
                        <a:cs typeface="Times New Roman" panose="02020603050405020304" pitchFamily="18" charset="0"/>
                      </a:endParaRPr>
                    </a:p>
                  </a:txBody>
                  <a:tcPr marT="0" marB="0" anchor="ctr"/>
                </a:tc>
              </a:tr>
              <a:tr h="0">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862 (869) nm channels</a:t>
                      </a:r>
                      <a:endParaRPr lang="en-US" sz="120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0.83</a:t>
                      </a:r>
                      <a:endParaRPr lang="en-US" sz="120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0.839</a:t>
                      </a:r>
                      <a:endParaRPr lang="en-US" sz="1200" dirty="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0.834</a:t>
                      </a:r>
                      <a:endParaRPr lang="en-US" sz="120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0.706</a:t>
                      </a:r>
                      <a:endParaRPr lang="en-US" sz="1200">
                        <a:effectLst/>
                        <a:latin typeface="Times New Roman" panose="02020603050405020304" pitchFamily="18" charset="0"/>
                        <a:ea typeface="Calibri"/>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0.700</a:t>
                      </a:r>
                      <a:endParaRPr lang="en-US" sz="1200" dirty="0">
                        <a:effectLst/>
                        <a:latin typeface="Times New Roman" panose="02020603050405020304" pitchFamily="18" charset="0"/>
                        <a:ea typeface="Calibri"/>
                        <a:cs typeface="Times New Roman" panose="02020603050405020304" pitchFamily="18" charset="0"/>
                      </a:endParaRPr>
                    </a:p>
                  </a:txBody>
                  <a:tcPr marT="0" marB="0" anchor="ctr"/>
                </a:tc>
              </a:tr>
            </a:tbl>
          </a:graphicData>
        </a:graphic>
      </p:graphicFrame>
      <p:sp>
        <p:nvSpPr>
          <p:cNvPr id="5" name="Rectangle 4"/>
          <p:cNvSpPr/>
          <p:nvPr/>
        </p:nvSpPr>
        <p:spPr>
          <a:xfrm>
            <a:off x="623392" y="2924945"/>
            <a:ext cx="11233248" cy="3046988"/>
          </a:xfrm>
          <a:prstGeom prst="rect">
            <a:avLst/>
          </a:prstGeom>
        </p:spPr>
        <p:txBody>
          <a:bodyPr wrap="square">
            <a:spAutoFit/>
          </a:bodyPr>
          <a:lstStyle/>
          <a:p>
            <a:pPr marL="285750" indent="-285750">
              <a:spcAft>
                <a:spcPts val="1200"/>
              </a:spcAft>
              <a:buFont typeface="Wingdings" panose="05000000000000000000" pitchFamily="2" charset="2"/>
              <a:buChar char="q"/>
            </a:pPr>
            <a:r>
              <a:rPr lang="en-US" dirty="0">
                <a:solidFill>
                  <a:srgbClr val="C00000"/>
                </a:solidFill>
                <a:latin typeface="Times New Roman"/>
                <a:ea typeface="Calibri"/>
              </a:rPr>
              <a:t>In the vicarious calibration study by </a:t>
            </a:r>
            <a:r>
              <a:rPr lang="en-US" dirty="0" err="1">
                <a:solidFill>
                  <a:srgbClr val="C00000"/>
                </a:solidFill>
                <a:latin typeface="Times New Roman"/>
                <a:ea typeface="Calibri"/>
              </a:rPr>
              <a:t>Melin</a:t>
            </a:r>
            <a:r>
              <a:rPr lang="en-US" dirty="0">
                <a:solidFill>
                  <a:srgbClr val="C00000"/>
                </a:solidFill>
                <a:latin typeface="Times New Roman"/>
                <a:ea typeface="Calibri"/>
              </a:rPr>
              <a:t> and Zibordi</a:t>
            </a:r>
            <a:r>
              <a:rPr lang="en-US" baseline="30000" dirty="0">
                <a:solidFill>
                  <a:srgbClr val="C00000"/>
                </a:solidFill>
                <a:latin typeface="Times New Roman"/>
                <a:ea typeface="Calibri"/>
              </a:rPr>
              <a:t>*</a:t>
            </a:r>
            <a:r>
              <a:rPr lang="en-US" dirty="0">
                <a:solidFill>
                  <a:srgbClr val="C00000"/>
                </a:solidFill>
                <a:latin typeface="Times New Roman"/>
                <a:ea typeface="Calibri"/>
              </a:rPr>
              <a:t> for MODIS and </a:t>
            </a:r>
            <a:r>
              <a:rPr lang="en-US" dirty="0" err="1">
                <a:solidFill>
                  <a:srgbClr val="C00000"/>
                </a:solidFill>
                <a:latin typeface="Times New Roman"/>
                <a:ea typeface="Calibri"/>
              </a:rPr>
              <a:t>SeaWiFS</a:t>
            </a:r>
            <a:r>
              <a:rPr lang="en-US" dirty="0">
                <a:solidFill>
                  <a:srgbClr val="C00000"/>
                </a:solidFill>
                <a:latin typeface="Times New Roman"/>
                <a:ea typeface="Calibri"/>
              </a:rPr>
              <a:t> sensors  based on the data from the AAOT AERONET-OC site but with a different methodology, similar trend is observed in Red and NIR</a:t>
            </a:r>
            <a:r>
              <a:rPr lang="en-US" dirty="0" smtClean="0">
                <a:solidFill>
                  <a:srgbClr val="C00000"/>
                </a:solidFill>
                <a:latin typeface="Times New Roman"/>
                <a:ea typeface="Calibri"/>
              </a:rPr>
              <a:t>.</a:t>
            </a:r>
          </a:p>
          <a:p>
            <a:pPr marL="285750" indent="-285750">
              <a:spcAft>
                <a:spcPts val="1200"/>
              </a:spcAft>
              <a:buFont typeface="Wingdings" panose="05000000000000000000" pitchFamily="2" charset="2"/>
              <a:buChar char="q"/>
            </a:pPr>
            <a:r>
              <a:rPr lang="en-US" dirty="0">
                <a:solidFill>
                  <a:srgbClr val="C00000"/>
                </a:solidFill>
                <a:latin typeface="Times New Roman"/>
                <a:ea typeface="Calibri"/>
              </a:rPr>
              <a:t>such large discrepancies between the simulated and satellite data at red (VIIRS only) and NIR (both MODIS &amp; VIIRS) channels cannot be entirely attributed to either our methodology or the radiometric accuracy of the sensors but these may at least partially result from the in-situ SeaPRISM aerosol retrievals at the NIR wavelengths</a:t>
            </a:r>
            <a:r>
              <a:rPr lang="en-US" dirty="0" smtClean="0">
                <a:solidFill>
                  <a:srgbClr val="C00000"/>
                </a:solidFill>
                <a:latin typeface="Times New Roman"/>
                <a:ea typeface="Calibri"/>
              </a:rPr>
              <a:t>.</a:t>
            </a:r>
          </a:p>
          <a:p>
            <a:pPr marL="285750" indent="-285750">
              <a:spcAft>
                <a:spcPts val="1200"/>
              </a:spcAft>
              <a:buFont typeface="Wingdings" panose="05000000000000000000" pitchFamily="2" charset="2"/>
              <a:buChar char="q"/>
            </a:pPr>
            <a:r>
              <a:rPr lang="en-US" dirty="0" smtClean="0">
                <a:solidFill>
                  <a:srgbClr val="C00000"/>
                </a:solidFill>
                <a:latin typeface="Times New Roman"/>
                <a:ea typeface="Calibri"/>
              </a:rPr>
              <a:t>Although </a:t>
            </a:r>
            <a:r>
              <a:rPr lang="en-US" dirty="0">
                <a:solidFill>
                  <a:srgbClr val="C00000"/>
                </a:solidFill>
                <a:latin typeface="Times New Roman"/>
                <a:ea typeface="Calibri"/>
              </a:rPr>
              <a:t>correlations between the simulated and satellite TOA L</a:t>
            </a:r>
            <a:r>
              <a:rPr lang="en-US" baseline="-25000" dirty="0">
                <a:solidFill>
                  <a:srgbClr val="C00000"/>
                </a:solidFill>
                <a:latin typeface="Times New Roman"/>
                <a:ea typeface="Calibri"/>
              </a:rPr>
              <a:t>t</a:t>
            </a:r>
            <a:r>
              <a:rPr lang="en-US" dirty="0">
                <a:solidFill>
                  <a:srgbClr val="C00000"/>
                </a:solidFill>
                <a:latin typeface="Times New Roman"/>
                <a:ea typeface="Calibri"/>
              </a:rPr>
              <a:t> at the red and NIR channels are high (R ≥ 0.93 for those channels), validities of the resulting </a:t>
            </a:r>
            <a:r>
              <a:rPr lang="en-US" dirty="0" err="1">
                <a:solidFill>
                  <a:srgbClr val="C00000"/>
                </a:solidFill>
                <a:latin typeface="Times New Roman"/>
                <a:ea typeface="Calibri"/>
              </a:rPr>
              <a:t>g</a:t>
            </a:r>
            <a:r>
              <a:rPr lang="en-US" baseline="-25000" dirty="0" err="1">
                <a:solidFill>
                  <a:srgbClr val="C00000"/>
                </a:solidFill>
                <a:latin typeface="Times New Roman"/>
                <a:ea typeface="Calibri"/>
              </a:rPr>
              <a:t>c</a:t>
            </a:r>
            <a:r>
              <a:rPr lang="en-US" dirty="0">
                <a:solidFill>
                  <a:srgbClr val="C00000"/>
                </a:solidFill>
                <a:latin typeface="Times New Roman"/>
                <a:ea typeface="Calibri"/>
              </a:rPr>
              <a:t> values are inconclusive at the moment, further separate study should be granted to resolve the issues. </a:t>
            </a:r>
            <a:endParaRPr lang="en-US" dirty="0" smtClean="0">
              <a:solidFill>
                <a:srgbClr val="C00000"/>
              </a:solidFill>
              <a:latin typeface="Times New Roman"/>
              <a:ea typeface="Calibri"/>
            </a:endParaRPr>
          </a:p>
          <a:p>
            <a:pPr marL="285750" indent="-285750">
              <a:spcAft>
                <a:spcPts val="1200"/>
              </a:spcAft>
              <a:buFont typeface="Wingdings" panose="05000000000000000000" pitchFamily="2" charset="2"/>
              <a:buChar char="q"/>
            </a:pPr>
            <a:endParaRPr lang="en-US" dirty="0">
              <a:solidFill>
                <a:srgbClr val="C0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08364" y="5673630"/>
            <a:ext cx="11648486" cy="461665"/>
          </a:xfrm>
          <a:prstGeom prst="rect">
            <a:avLst/>
          </a:prstGeom>
        </p:spPr>
        <p:txBody>
          <a:bodyPr wrap="square">
            <a:spAutoFit/>
          </a:bodyPr>
          <a:lstStyle/>
          <a:p>
            <a:r>
              <a:rPr lang="en-US" sz="2400" baseline="30000" dirty="0">
                <a:solidFill>
                  <a:srgbClr val="C00000"/>
                </a:solidFill>
                <a:latin typeface="Times New Roman"/>
                <a:ea typeface="Calibri"/>
              </a:rPr>
              <a:t>*</a:t>
            </a:r>
            <a:r>
              <a:rPr lang="en-US" sz="2400" baseline="30000" dirty="0">
                <a:latin typeface="Times New Roman"/>
                <a:ea typeface="Calibri"/>
              </a:rPr>
              <a:t>F. </a:t>
            </a:r>
            <a:r>
              <a:rPr lang="en-US" sz="2400" baseline="30000" dirty="0" err="1">
                <a:latin typeface="Times New Roman"/>
                <a:ea typeface="Calibri"/>
              </a:rPr>
              <a:t>Mélin</a:t>
            </a:r>
            <a:r>
              <a:rPr lang="en-US" sz="2400" baseline="30000" dirty="0">
                <a:latin typeface="Times New Roman"/>
                <a:ea typeface="Calibri"/>
              </a:rPr>
              <a:t> and G. Zibordi, "</a:t>
            </a:r>
            <a:r>
              <a:rPr lang="en-US" sz="2400" i="1" baseline="30000" dirty="0">
                <a:latin typeface="Times New Roman"/>
                <a:ea typeface="Calibri"/>
              </a:rPr>
              <a:t>Vicarious calibration of satellite ocean color sensors at two coastal sites</a:t>
            </a:r>
            <a:r>
              <a:rPr lang="en-US" sz="2400" baseline="30000" dirty="0">
                <a:latin typeface="Times New Roman"/>
                <a:ea typeface="Calibri"/>
              </a:rPr>
              <a:t>," Appl. Opt. </a:t>
            </a:r>
            <a:r>
              <a:rPr lang="en-US" sz="2400" b="1" baseline="30000" dirty="0">
                <a:latin typeface="Times New Roman"/>
                <a:ea typeface="Calibri"/>
              </a:rPr>
              <a:t>49</a:t>
            </a:r>
            <a:r>
              <a:rPr lang="en-US" sz="2400" baseline="30000" dirty="0">
                <a:latin typeface="Times New Roman"/>
                <a:ea typeface="Calibri"/>
              </a:rPr>
              <a:t>, 798-810 (2010).</a:t>
            </a:r>
            <a:endParaRPr lang="en-US" sz="2400" dirty="0"/>
          </a:p>
        </p:txBody>
      </p:sp>
    </p:spTree>
    <p:extLst>
      <p:ext uri="{BB962C8B-B14F-4D97-AF65-F5344CB8AC3E}">
        <p14:creationId xmlns:p14="http://schemas.microsoft.com/office/powerpoint/2010/main" val="3663090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3162300" y="152400"/>
            <a:ext cx="5829300" cy="1143000"/>
          </a:xfrm>
        </p:spPr>
        <p:txBody>
          <a:bodyPr/>
          <a:lstStyle/>
          <a:p>
            <a:r>
              <a:rPr lang="en-US" sz="3000" b="1"/>
              <a:t> </a:t>
            </a:r>
            <a:endParaRPr lang="en-US" dirty="0" smtClean="0"/>
          </a:p>
        </p:txBody>
      </p:sp>
      <p:sp>
        <p:nvSpPr>
          <p:cNvPr id="4099" name="Subtitle 2"/>
          <p:cNvSpPr>
            <a:spLocks noGrp="1"/>
          </p:cNvSpPr>
          <p:nvPr>
            <p:ph type="subTitle" idx="1"/>
          </p:nvPr>
        </p:nvSpPr>
        <p:spPr>
          <a:xfrm>
            <a:off x="1676400" y="685800"/>
            <a:ext cx="8763000" cy="5943600"/>
          </a:xfrm>
        </p:spPr>
        <p:txBody>
          <a:bodyPr/>
          <a:lstStyle/>
          <a:p>
            <a:pPr algn="l" eaLnBrk="1" hangingPunct="1"/>
            <a:endParaRPr lang="en-US" dirty="0" smtClean="0">
              <a:latin typeface="Albertus" pitchFamily="34" charset="0"/>
            </a:endParaRPr>
          </a:p>
          <a:p>
            <a:pPr algn="l" eaLnBrk="1" hangingPunct="1"/>
            <a:r>
              <a:rPr lang="en-US" dirty="0" smtClean="0">
                <a:latin typeface="Albertus" pitchFamily="34" charset="0"/>
              </a:rPr>
              <a:t>Improve Satellite Retrievals of Inherent Optical Properties and Qualities of Coastal &amp; Oceanic Waters</a:t>
            </a:r>
          </a:p>
          <a:p>
            <a:pPr algn="l" eaLnBrk="1" hangingPunct="1"/>
            <a:endParaRPr lang="en-US" sz="1200" dirty="0" smtClean="0">
              <a:latin typeface="Albertus" pitchFamily="34" charset="0"/>
            </a:endParaRPr>
          </a:p>
          <a:p>
            <a:pPr algn="l" eaLnBrk="1" hangingPunct="1"/>
            <a:r>
              <a:rPr lang="en-US" dirty="0" smtClean="0">
                <a:solidFill>
                  <a:srgbClr val="0000FF"/>
                </a:solidFill>
                <a:latin typeface="Albertus" pitchFamily="34" charset="0"/>
              </a:rPr>
              <a:t>  Focus on Coastal Waters:</a:t>
            </a:r>
          </a:p>
          <a:p>
            <a:pPr algn="l" eaLnBrk="1" hangingPunct="1">
              <a:buFont typeface="Arial" pitchFamily="34" charset="0"/>
              <a:buChar char="•"/>
            </a:pPr>
            <a:r>
              <a:rPr lang="en-US" dirty="0" smtClean="0">
                <a:solidFill>
                  <a:srgbClr val="0000FF"/>
                </a:solidFill>
                <a:latin typeface="Albertus" pitchFamily="34" charset="0"/>
              </a:rPr>
              <a:t> that is where populations &amp; economic &amp; commercial interests are concentrated</a:t>
            </a:r>
          </a:p>
          <a:p>
            <a:pPr algn="l" eaLnBrk="1" hangingPunct="1">
              <a:buFont typeface="Arial" pitchFamily="34" charset="0"/>
              <a:buChar char="•"/>
            </a:pPr>
            <a:r>
              <a:rPr lang="en-US" dirty="0" smtClean="0">
                <a:solidFill>
                  <a:srgbClr val="0000FF"/>
                </a:solidFill>
                <a:latin typeface="Albertus" pitchFamily="34" charset="0"/>
              </a:rPr>
              <a:t> satellite retrievals in Coastal Waters are challenged and  need great improvements to be practically useful.</a:t>
            </a:r>
          </a:p>
          <a:p>
            <a:pPr algn="l" eaLnBrk="1" hangingPunct="1"/>
            <a:endParaRPr lang="en-US" dirty="0" smtClean="0">
              <a:solidFill>
                <a:srgbClr val="FF0000"/>
              </a:solidFill>
              <a:latin typeface="Albertus" pitchFamily="34" charset="0"/>
            </a:endParaRPr>
          </a:p>
          <a:p>
            <a:pPr algn="l" eaLnBrk="1" hangingPunct="1">
              <a:buFontTx/>
              <a:buChar char="-"/>
            </a:pPr>
            <a:endParaRPr lang="en-US" dirty="0" smtClean="0">
              <a:solidFill>
                <a:srgbClr val="FF0000"/>
              </a:solidFill>
              <a:latin typeface="Albertus" pitchFamily="34" charset="0"/>
            </a:endParaRPr>
          </a:p>
          <a:p>
            <a:pPr algn="l" eaLnBrk="1" hangingPunct="1">
              <a:buFontTx/>
              <a:buChar char="-"/>
            </a:pPr>
            <a:endParaRPr lang="en-US" dirty="0" smtClean="0">
              <a:solidFill>
                <a:srgbClr val="FF0000"/>
              </a:solidFill>
              <a:latin typeface="Albertus" pitchFamily="34" charset="0"/>
            </a:endParaRPr>
          </a:p>
          <a:p>
            <a:pPr algn="l" eaLnBrk="1" hangingPunct="1">
              <a:buFontTx/>
              <a:buChar char="-"/>
            </a:pPr>
            <a:endParaRPr lang="en-US" dirty="0" smtClean="0">
              <a:solidFill>
                <a:srgbClr val="FF0000"/>
              </a:solidFill>
              <a:latin typeface="Albertus" pitchFamily="34" charset="0"/>
            </a:endParaRPr>
          </a:p>
          <a:p>
            <a:pPr algn="l" eaLnBrk="1" hangingPunct="1">
              <a:buFontTx/>
              <a:buChar char="-"/>
            </a:pPr>
            <a:endParaRPr lang="en-US" dirty="0" smtClean="0">
              <a:solidFill>
                <a:srgbClr val="FF0000"/>
              </a:solidFill>
              <a:latin typeface="Albertus" pitchFamily="34" charset="0"/>
            </a:endParaRPr>
          </a:p>
          <a:p>
            <a:pPr algn="l" eaLnBrk="1" hangingPunct="1">
              <a:buFontTx/>
              <a:buChar char="-"/>
            </a:pPr>
            <a:endParaRPr lang="en-US" dirty="0" smtClean="0">
              <a:solidFill>
                <a:srgbClr val="FF0000"/>
              </a:solidFill>
              <a:latin typeface="Albertus" pitchFamily="34" charset="0"/>
            </a:endParaRPr>
          </a:p>
          <a:p>
            <a:pPr algn="l" eaLnBrk="1" hangingPunct="1">
              <a:buFontTx/>
              <a:buChar char="-"/>
            </a:pPr>
            <a:endParaRPr lang="en-US" dirty="0" smtClean="0">
              <a:solidFill>
                <a:srgbClr val="FF0000"/>
              </a:solidFill>
              <a:latin typeface="Albertus" pitchFamily="34" charset="0"/>
            </a:endParaRPr>
          </a:p>
        </p:txBody>
      </p:sp>
      <p:sp>
        <p:nvSpPr>
          <p:cNvPr id="5" name="Title 1"/>
          <p:cNvSpPr txBox="1">
            <a:spLocks/>
          </p:cNvSpPr>
          <p:nvPr/>
        </p:nvSpPr>
        <p:spPr bwMode="auto">
          <a:xfrm>
            <a:off x="1676401" y="152400"/>
            <a:ext cx="8534399" cy="914400"/>
          </a:xfrm>
          <a:prstGeom prst="rect">
            <a:avLst/>
          </a:prstGeom>
          <a:noFill/>
          <a:ln w="9525">
            <a:noFill/>
            <a:miter lim="800000"/>
            <a:headEnd/>
            <a:tailEnd/>
          </a:ln>
        </p:spPr>
        <p:txBody>
          <a:bodyPr lIns="68580" tIns="34290" rIns="68580" bIns="34290" anchor="ctr">
            <a:noAutofit/>
          </a:bodyPr>
          <a:lstStyle>
            <a:lvl1pPr algn="ctr" rtl="0" eaLnBrk="0" fontAlgn="base" hangingPunct="0">
              <a:spcBef>
                <a:spcPct val="0"/>
              </a:spcBef>
              <a:spcAft>
                <a:spcPct val="0"/>
              </a:spcAft>
              <a:defRPr sz="4400">
                <a:solidFill>
                  <a:srgbClr val="663300"/>
                </a:solidFill>
                <a:latin typeface="+mj-lt"/>
                <a:ea typeface="+mj-ea"/>
                <a:cs typeface="+mj-cs"/>
              </a:defRPr>
            </a:lvl1pPr>
            <a:lvl2pPr algn="ctr" rtl="0" eaLnBrk="0" fontAlgn="base" hangingPunct="0">
              <a:spcBef>
                <a:spcPct val="0"/>
              </a:spcBef>
              <a:spcAft>
                <a:spcPct val="0"/>
              </a:spcAft>
              <a:defRPr sz="4400">
                <a:solidFill>
                  <a:srgbClr val="663300"/>
                </a:solidFill>
                <a:latin typeface="Arial" charset="0"/>
              </a:defRPr>
            </a:lvl2pPr>
            <a:lvl3pPr algn="ctr" rtl="0" eaLnBrk="0" fontAlgn="base" hangingPunct="0">
              <a:spcBef>
                <a:spcPct val="0"/>
              </a:spcBef>
              <a:spcAft>
                <a:spcPct val="0"/>
              </a:spcAft>
              <a:defRPr sz="4400">
                <a:solidFill>
                  <a:srgbClr val="663300"/>
                </a:solidFill>
                <a:latin typeface="Arial" charset="0"/>
              </a:defRPr>
            </a:lvl3pPr>
            <a:lvl4pPr algn="ctr" rtl="0" eaLnBrk="0" fontAlgn="base" hangingPunct="0">
              <a:spcBef>
                <a:spcPct val="0"/>
              </a:spcBef>
              <a:spcAft>
                <a:spcPct val="0"/>
              </a:spcAft>
              <a:defRPr sz="4400">
                <a:solidFill>
                  <a:srgbClr val="663300"/>
                </a:solidFill>
                <a:latin typeface="Arial" charset="0"/>
              </a:defRPr>
            </a:lvl4pPr>
            <a:lvl5pPr algn="ctr" rtl="0" eaLnBrk="0" fontAlgn="base" hangingPunct="0">
              <a:spcBef>
                <a:spcPct val="0"/>
              </a:spcBef>
              <a:spcAft>
                <a:spcPct val="0"/>
              </a:spcAft>
              <a:defRPr sz="4400">
                <a:solidFill>
                  <a:srgbClr val="663300"/>
                </a:solidFill>
                <a:latin typeface="Arial" charset="0"/>
              </a:defRPr>
            </a:lvl5pPr>
            <a:lvl6pPr marL="457200" algn="ctr" rtl="0" eaLnBrk="0" fontAlgn="base" hangingPunct="0">
              <a:spcBef>
                <a:spcPct val="0"/>
              </a:spcBef>
              <a:spcAft>
                <a:spcPct val="0"/>
              </a:spcAft>
              <a:defRPr sz="4400">
                <a:solidFill>
                  <a:srgbClr val="663300"/>
                </a:solidFill>
                <a:latin typeface="Arial" charset="0"/>
              </a:defRPr>
            </a:lvl6pPr>
            <a:lvl7pPr marL="914400" algn="ctr" rtl="0" eaLnBrk="0" fontAlgn="base" hangingPunct="0">
              <a:spcBef>
                <a:spcPct val="0"/>
              </a:spcBef>
              <a:spcAft>
                <a:spcPct val="0"/>
              </a:spcAft>
              <a:defRPr sz="4400">
                <a:solidFill>
                  <a:srgbClr val="663300"/>
                </a:solidFill>
                <a:latin typeface="Arial" charset="0"/>
              </a:defRPr>
            </a:lvl7pPr>
            <a:lvl8pPr marL="1371600" algn="ctr" rtl="0" eaLnBrk="0" fontAlgn="base" hangingPunct="0">
              <a:spcBef>
                <a:spcPct val="0"/>
              </a:spcBef>
              <a:spcAft>
                <a:spcPct val="0"/>
              </a:spcAft>
              <a:defRPr sz="4400">
                <a:solidFill>
                  <a:srgbClr val="663300"/>
                </a:solidFill>
                <a:latin typeface="Arial" charset="0"/>
              </a:defRPr>
            </a:lvl8pPr>
            <a:lvl9pPr marL="1828800" algn="ctr" rtl="0" eaLnBrk="0" fontAlgn="base" hangingPunct="0">
              <a:spcBef>
                <a:spcPct val="0"/>
              </a:spcBef>
              <a:spcAft>
                <a:spcPct val="0"/>
              </a:spcAft>
              <a:defRPr sz="4400">
                <a:solidFill>
                  <a:srgbClr val="663300"/>
                </a:solidFill>
                <a:latin typeface="Arial" charset="0"/>
              </a:defRPr>
            </a:lvl9pPr>
          </a:lstStyle>
          <a:p>
            <a:pPr>
              <a:defRPr/>
            </a:pPr>
            <a:r>
              <a:rPr lang="en-US" b="1" kern="0" dirty="0" smtClean="0"/>
              <a:t>CREST Theme </a:t>
            </a:r>
            <a:r>
              <a:rPr lang="en-US" b="1" kern="0" dirty="0"/>
              <a:t>IV Science Goals</a:t>
            </a:r>
          </a:p>
        </p:txBody>
      </p:sp>
    </p:spTree>
    <p:extLst>
      <p:ext uri="{BB962C8B-B14F-4D97-AF65-F5344CB8AC3E}">
        <p14:creationId xmlns:p14="http://schemas.microsoft.com/office/powerpoint/2010/main" val="24045284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383323" y="0"/>
            <a:ext cx="7886700" cy="588963"/>
          </a:xfrm>
        </p:spPr>
        <p:txBody>
          <a:bodyPr/>
          <a:lstStyle/>
          <a:p>
            <a:r>
              <a:rPr lang="en-US" sz="3200" b="1" dirty="0" smtClean="0"/>
              <a:t>Project 2</a:t>
            </a:r>
            <a:endParaRPr lang="es-AR" sz="3200" b="1" dirty="0"/>
          </a:p>
        </p:txBody>
      </p:sp>
      <p:pic>
        <p:nvPicPr>
          <p:cNvPr id="9220" name="Picture 3"/>
          <p:cNvPicPr>
            <a:picLocks noGrp="1" noChangeAspect="1" noChangeArrowheads="1"/>
          </p:cNvPicPr>
          <p:nvPr>
            <p:ph sz="quarter" idx="4294967295"/>
          </p:nvPr>
        </p:nvPicPr>
        <p:blipFill>
          <a:blip r:embed="rId2" cstate="print"/>
          <a:srcRect/>
          <a:stretch>
            <a:fillRect/>
          </a:stretch>
        </p:blipFill>
        <p:spPr>
          <a:xfrm>
            <a:off x="7006649" y="588963"/>
            <a:ext cx="2950150" cy="1585477"/>
          </a:xfrm>
          <a:prstGeom prst="rect">
            <a:avLst/>
          </a:prstGeom>
        </p:spPr>
      </p:pic>
      <p:sp>
        <p:nvSpPr>
          <p:cNvPr id="8" name="Rounded Rectangle 7"/>
          <p:cNvSpPr/>
          <p:nvPr/>
        </p:nvSpPr>
        <p:spPr>
          <a:xfrm>
            <a:off x="1383323" y="837844"/>
            <a:ext cx="3722079" cy="13365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defRPr/>
            </a:pPr>
            <a:r>
              <a:rPr lang="en-US" sz="2400" b="1" u="sng" dirty="0">
                <a:solidFill>
                  <a:schemeClr val="tx1"/>
                </a:solidFill>
              </a:rPr>
              <a:t>Project 2 </a:t>
            </a:r>
            <a:r>
              <a:rPr lang="en-US" sz="2400" dirty="0">
                <a:solidFill>
                  <a:schemeClr val="tx1"/>
                </a:solidFill>
              </a:rPr>
              <a:t>Development and improvement of algorithms.</a:t>
            </a:r>
            <a:endParaRPr lang="es-AR" sz="2400" dirty="0"/>
          </a:p>
        </p:txBody>
      </p:sp>
      <p:sp>
        <p:nvSpPr>
          <p:cNvPr id="33" name="Snip Single Corner Rectangle 32"/>
          <p:cNvSpPr/>
          <p:nvPr/>
        </p:nvSpPr>
        <p:spPr>
          <a:xfrm>
            <a:off x="1383323" y="2687200"/>
            <a:ext cx="9888415" cy="3657600"/>
          </a:xfrm>
          <a:prstGeom prst="snip1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defRPr/>
            </a:pPr>
            <a:r>
              <a:rPr lang="en-US" sz="2400" b="1" dirty="0">
                <a:solidFill>
                  <a:schemeClr val="tx1"/>
                </a:solidFill>
                <a:latin typeface="Arial" charset="0"/>
              </a:rPr>
              <a:t>Neural Network techniques for retrieval of </a:t>
            </a:r>
            <a:r>
              <a:rPr lang="en-US" sz="2400" b="1" dirty="0" err="1">
                <a:solidFill>
                  <a:schemeClr val="tx1"/>
                </a:solidFill>
                <a:latin typeface="Arial" charset="0"/>
              </a:rPr>
              <a:t>Chl</a:t>
            </a:r>
            <a:r>
              <a:rPr lang="en-US" sz="2400" b="1" dirty="0">
                <a:solidFill>
                  <a:schemeClr val="tx1"/>
                </a:solidFill>
                <a:latin typeface="Arial" charset="0"/>
              </a:rPr>
              <a:t> and water optical properties on the regional and global scales</a:t>
            </a:r>
          </a:p>
          <a:p>
            <a:pPr marL="285750" indent="-285750">
              <a:buFont typeface="Wingdings" panose="05000000000000000000" pitchFamily="2" charset="2"/>
              <a:buChar char="§"/>
              <a:defRPr/>
            </a:pPr>
            <a:r>
              <a:rPr lang="en-US" sz="2400" b="1" dirty="0">
                <a:solidFill>
                  <a:schemeClr val="tx1"/>
                </a:solidFill>
                <a:latin typeface="Arial" charset="0"/>
              </a:rPr>
              <a:t>New near IR algorithms – accurate estimation of </a:t>
            </a:r>
            <a:r>
              <a:rPr lang="en-US" sz="2400" b="1" dirty="0" err="1">
                <a:solidFill>
                  <a:schemeClr val="tx1"/>
                </a:solidFill>
                <a:latin typeface="Arial" charset="0"/>
              </a:rPr>
              <a:t>Chl</a:t>
            </a:r>
            <a:r>
              <a:rPr lang="en-US" sz="2400" b="1" dirty="0">
                <a:solidFill>
                  <a:schemeClr val="tx1"/>
                </a:solidFill>
                <a:latin typeface="Arial" charset="0"/>
              </a:rPr>
              <a:t> concentrations</a:t>
            </a:r>
          </a:p>
          <a:p>
            <a:pPr marL="285750" indent="-285750">
              <a:buFont typeface="Wingdings" panose="05000000000000000000" pitchFamily="2" charset="2"/>
              <a:buChar char="§"/>
              <a:defRPr/>
            </a:pPr>
            <a:r>
              <a:rPr lang="en-US" sz="2400" b="1" dirty="0">
                <a:solidFill>
                  <a:schemeClr val="tx1"/>
                </a:solidFill>
              </a:rPr>
              <a:t>Algorithms for </a:t>
            </a:r>
            <a:r>
              <a:rPr lang="en-US" sz="2400" b="1" dirty="0">
                <a:solidFill>
                  <a:schemeClr val="tx1"/>
                </a:solidFill>
                <a:latin typeface="Arial" charset="0"/>
              </a:rPr>
              <a:t>detection of harmful algal blooms of different types</a:t>
            </a:r>
          </a:p>
          <a:p>
            <a:pPr marL="285750" indent="-285750">
              <a:buFont typeface="Wingdings" panose="05000000000000000000" pitchFamily="2" charset="2"/>
              <a:buChar char="§"/>
              <a:defRPr/>
            </a:pPr>
            <a:r>
              <a:rPr lang="en-US" sz="2400" b="1" dirty="0">
                <a:solidFill>
                  <a:schemeClr val="tx1"/>
                </a:solidFill>
                <a:latin typeface="Arial" charset="0"/>
              </a:rPr>
              <a:t>Polarization sensitive detection of in and above water light – adds fundamentally new measurement parameter for retrieving absorption /attenuation ratios &amp; particle distributions. </a:t>
            </a:r>
          </a:p>
        </p:txBody>
      </p:sp>
      <p:cxnSp>
        <p:nvCxnSpPr>
          <p:cNvPr id="20" name="Straight Arrow Connector 19"/>
          <p:cNvCxnSpPr/>
          <p:nvPr/>
        </p:nvCxnSpPr>
        <p:spPr>
          <a:xfrm flipV="1">
            <a:off x="5105402" y="1350605"/>
            <a:ext cx="1901247" cy="214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Down Arrow 20"/>
          <p:cNvSpPr/>
          <p:nvPr/>
        </p:nvSpPr>
        <p:spPr>
          <a:xfrm>
            <a:off x="8214008" y="2174441"/>
            <a:ext cx="484632" cy="6888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5077939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8772" y="401107"/>
            <a:ext cx="9038229" cy="685800"/>
          </a:xfrm>
        </p:spPr>
        <p:txBody>
          <a:bodyPr>
            <a:normAutofit fontScale="90000"/>
          </a:bodyPr>
          <a:lstStyle/>
          <a:p>
            <a:r>
              <a:rPr lang="en-US" sz="3200" b="1" dirty="0">
                <a:latin typeface="Times New Roman" panose="02020603050405020304" pitchFamily="18" charset="0"/>
                <a:cs typeface="Times New Roman" panose="02020603050405020304" pitchFamily="18" charset="0"/>
              </a:rPr>
              <a:t>Major field campaign in Chesapeake Bay : Aug 2013</a:t>
            </a:r>
            <a:endParaRPr lang="en-US" sz="3200" dirty="0"/>
          </a:p>
        </p:txBody>
      </p:sp>
      <p:sp>
        <p:nvSpPr>
          <p:cNvPr id="3" name="TextBox 2"/>
          <p:cNvSpPr txBox="1"/>
          <p:nvPr/>
        </p:nvSpPr>
        <p:spPr>
          <a:xfrm>
            <a:off x="1524001" y="1171545"/>
            <a:ext cx="8763000" cy="400110"/>
          </a:xfrm>
          <a:prstGeom prst="rect">
            <a:avLst/>
          </a:prstGeom>
          <a:noFill/>
        </p:spPr>
        <p:txBody>
          <a:bodyPr wrap="square" rtlCol="0">
            <a:spAutoFit/>
          </a:bodyPr>
          <a:lstStyle/>
          <a:p>
            <a:r>
              <a:rPr lang="en-US" sz="2000" dirty="0"/>
              <a:t>Participants: CREST, NOAA-NESDIS, NASA, U. Maryland, Columbia University</a:t>
            </a:r>
          </a:p>
        </p:txBody>
      </p:sp>
      <p:sp>
        <p:nvSpPr>
          <p:cNvPr id="4" name="TextBox 3"/>
          <p:cNvSpPr txBox="1"/>
          <p:nvPr/>
        </p:nvSpPr>
        <p:spPr>
          <a:xfrm>
            <a:off x="1524001" y="1740932"/>
            <a:ext cx="9384454" cy="1200329"/>
          </a:xfrm>
          <a:prstGeom prst="rect">
            <a:avLst/>
          </a:prstGeom>
          <a:noFill/>
        </p:spPr>
        <p:txBody>
          <a:bodyPr wrap="square" rtlCol="0">
            <a:spAutoFit/>
          </a:bodyPr>
          <a:lstStyle/>
          <a:p>
            <a:r>
              <a:rPr lang="en-US" sz="2400" dirty="0">
                <a:solidFill>
                  <a:schemeClr val="accent2"/>
                </a:solidFill>
              </a:rPr>
              <a:t>Goals: Validation of field data with satellites, collection of field data for algorithm development and validation, </a:t>
            </a:r>
            <a:r>
              <a:rPr lang="en-US" sz="2400" dirty="0" err="1">
                <a:solidFill>
                  <a:schemeClr val="accent2"/>
                </a:solidFill>
              </a:rPr>
              <a:t>intercomparison</a:t>
            </a:r>
            <a:r>
              <a:rPr lang="en-US" sz="2400" dirty="0">
                <a:solidFill>
                  <a:schemeClr val="accent2"/>
                </a:solidFill>
              </a:rPr>
              <a:t> of measurement techniques, development and testing of new instrumentation</a:t>
            </a:r>
          </a:p>
        </p:txBody>
      </p:sp>
      <p:pic>
        <p:nvPicPr>
          <p:cNvPr id="6" name="Picture 5" descr="C:\Documents and Settings\Alex\My Documents\Alex\Field\ChBay13\ChBay photos\P101042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3460" y="3272893"/>
            <a:ext cx="4440640" cy="3429000"/>
          </a:xfrm>
          <a:prstGeom prst="rect">
            <a:avLst/>
          </a:prstGeom>
          <a:noFill/>
          <a:ln>
            <a:noFill/>
          </a:ln>
        </p:spPr>
      </p:pic>
      <p:pic>
        <p:nvPicPr>
          <p:cNvPr id="7" name="Picture 6" descr="C:\Documents and Settings\Alex\My Documents\Alex\Field\ChBay13\ChBay photos\P101042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8145" y="3272893"/>
            <a:ext cx="4381499" cy="3429000"/>
          </a:xfrm>
          <a:prstGeom prst="rect">
            <a:avLst/>
          </a:prstGeom>
          <a:noFill/>
          <a:ln>
            <a:noFill/>
          </a:ln>
        </p:spPr>
      </p:pic>
    </p:spTree>
    <p:extLst>
      <p:ext uri="{BB962C8B-B14F-4D97-AF65-F5344CB8AC3E}">
        <p14:creationId xmlns:p14="http://schemas.microsoft.com/office/powerpoint/2010/main" val="39047814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95479" y="10"/>
            <a:ext cx="8928992" cy="1143000"/>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Chesapeake </a:t>
            </a:r>
            <a:r>
              <a:rPr lang="en-US" b="1" dirty="0">
                <a:latin typeface="Times New Roman" panose="02020603050405020304" pitchFamily="18" charset="0"/>
                <a:cs typeface="Times New Roman" panose="02020603050405020304" pitchFamily="18" charset="0"/>
              </a:rPr>
              <a:t>Bay </a:t>
            </a:r>
            <a:r>
              <a:rPr lang="en-US" b="1" dirty="0" smtClean="0">
                <a:latin typeface="Times New Roman" panose="02020603050405020304" pitchFamily="18" charset="0"/>
                <a:cs typeface="Times New Roman" panose="02020603050405020304" pitchFamily="18" charset="0"/>
              </a:rPr>
              <a:t>campaign: Aug 2013</a:t>
            </a:r>
            <a:endParaRPr lang="en-US" dirty="0"/>
          </a:p>
        </p:txBody>
      </p:sp>
      <p:sp>
        <p:nvSpPr>
          <p:cNvPr id="5" name="TextBox 4"/>
          <p:cNvSpPr txBox="1"/>
          <p:nvPr/>
        </p:nvSpPr>
        <p:spPr>
          <a:xfrm>
            <a:off x="1981200" y="533401"/>
            <a:ext cx="8153400" cy="646331"/>
          </a:xfrm>
          <a:prstGeom prst="rect">
            <a:avLst/>
          </a:prstGeom>
          <a:noFill/>
        </p:spPr>
        <p:txBody>
          <a:bodyPr wrap="square" rtlCol="0">
            <a:spAutoFit/>
          </a:bodyPr>
          <a:lstStyle/>
          <a:p>
            <a:r>
              <a:rPr lang="en-US" dirty="0"/>
              <a:t>Instrumentation: in-water and above water reflectance, water optical properties, PSD, water samples, ALFA for underway measurements</a:t>
            </a:r>
          </a:p>
        </p:txBody>
      </p:sp>
      <p:pic>
        <p:nvPicPr>
          <p:cNvPr id="6" name="Picture 5" descr="C:\Documents and Settings\Alex\My Documents\Alex\Field\ChBay13\ChBay photos\P101036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1" y="1179732"/>
            <a:ext cx="3642995" cy="2733675"/>
          </a:xfrm>
          <a:prstGeom prst="rect">
            <a:avLst/>
          </a:prstGeom>
          <a:noFill/>
          <a:ln>
            <a:noFill/>
          </a:ln>
        </p:spPr>
      </p:pic>
      <p:pic>
        <p:nvPicPr>
          <p:cNvPr id="7" name="Picture 6" descr="C:\Documents and Settings\Alex\My Documents\Alex\Field\ChBay13\ChBay photos\P101037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2824" y="1201739"/>
            <a:ext cx="3638550" cy="2729865"/>
          </a:xfrm>
          <a:prstGeom prst="rect">
            <a:avLst/>
          </a:prstGeom>
          <a:noFill/>
          <a:ln>
            <a:noFill/>
          </a:ln>
        </p:spPr>
      </p:pic>
      <p:pic>
        <p:nvPicPr>
          <p:cNvPr id="8" name="Picture 7" descr="C:\Documents and Settings\Alex\My Documents\Alex\Field\ChBay13\ChBay photos\P101037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2824" y="4090430"/>
            <a:ext cx="3657600" cy="2743835"/>
          </a:xfrm>
          <a:prstGeom prst="rect">
            <a:avLst/>
          </a:prstGeom>
          <a:noFill/>
          <a:ln>
            <a:noFill/>
          </a:ln>
        </p:spPr>
      </p:pic>
      <p:pic>
        <p:nvPicPr>
          <p:cNvPr id="10" name="Picture 9" descr="C:\Documents and Settings\Alex\My Documents\Alex\Field\ChBay13\ChBay photos\P101043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3422" y="4087018"/>
            <a:ext cx="3638550" cy="2729865"/>
          </a:xfrm>
          <a:prstGeom prst="rect">
            <a:avLst/>
          </a:prstGeom>
          <a:noFill/>
          <a:ln>
            <a:noFill/>
          </a:ln>
        </p:spPr>
      </p:pic>
      <p:sp>
        <p:nvSpPr>
          <p:cNvPr id="11" name="TextBox 10"/>
          <p:cNvSpPr txBox="1"/>
          <p:nvPr/>
        </p:nvSpPr>
        <p:spPr>
          <a:xfrm>
            <a:off x="4267201" y="1172107"/>
            <a:ext cx="1585595" cy="369332"/>
          </a:xfrm>
          <a:prstGeom prst="rect">
            <a:avLst/>
          </a:prstGeom>
          <a:noFill/>
        </p:spPr>
        <p:txBody>
          <a:bodyPr wrap="square" rtlCol="0">
            <a:spAutoFit/>
          </a:bodyPr>
          <a:lstStyle/>
          <a:p>
            <a:r>
              <a:rPr lang="en-US" dirty="0">
                <a:solidFill>
                  <a:srgbClr val="0000FF"/>
                </a:solidFill>
              </a:rPr>
              <a:t>IOP package</a:t>
            </a:r>
          </a:p>
        </p:txBody>
      </p:sp>
      <p:sp>
        <p:nvSpPr>
          <p:cNvPr id="12" name="TextBox 11"/>
          <p:cNvSpPr txBox="1"/>
          <p:nvPr/>
        </p:nvSpPr>
        <p:spPr>
          <a:xfrm>
            <a:off x="6416723" y="1207383"/>
            <a:ext cx="1585595" cy="369332"/>
          </a:xfrm>
          <a:prstGeom prst="rect">
            <a:avLst/>
          </a:prstGeom>
          <a:noFill/>
        </p:spPr>
        <p:txBody>
          <a:bodyPr wrap="square" rtlCol="0">
            <a:spAutoFit/>
          </a:bodyPr>
          <a:lstStyle/>
          <a:p>
            <a:r>
              <a:rPr lang="en-US" dirty="0" err="1">
                <a:solidFill>
                  <a:srgbClr val="0000FF"/>
                </a:solidFill>
              </a:rPr>
              <a:t>HyperPro</a:t>
            </a:r>
            <a:endParaRPr lang="en-US" dirty="0">
              <a:solidFill>
                <a:srgbClr val="0000FF"/>
              </a:solidFill>
            </a:endParaRPr>
          </a:p>
        </p:txBody>
      </p:sp>
      <p:sp>
        <p:nvSpPr>
          <p:cNvPr id="13" name="TextBox 12"/>
          <p:cNvSpPr txBox="1"/>
          <p:nvPr/>
        </p:nvSpPr>
        <p:spPr>
          <a:xfrm>
            <a:off x="4036378" y="4191000"/>
            <a:ext cx="1585595" cy="369332"/>
          </a:xfrm>
          <a:prstGeom prst="rect">
            <a:avLst/>
          </a:prstGeom>
          <a:noFill/>
        </p:spPr>
        <p:txBody>
          <a:bodyPr wrap="square" rtlCol="0">
            <a:spAutoFit/>
          </a:bodyPr>
          <a:lstStyle/>
          <a:p>
            <a:r>
              <a:rPr lang="en-US" dirty="0" err="1">
                <a:solidFill>
                  <a:srgbClr val="0000FF"/>
                </a:solidFill>
              </a:rPr>
              <a:t>Polarimeter</a:t>
            </a:r>
            <a:endParaRPr lang="en-US" dirty="0">
              <a:solidFill>
                <a:srgbClr val="0000FF"/>
              </a:solidFill>
            </a:endParaRPr>
          </a:p>
        </p:txBody>
      </p:sp>
      <p:sp>
        <p:nvSpPr>
          <p:cNvPr id="14" name="TextBox 13"/>
          <p:cNvSpPr txBox="1"/>
          <p:nvPr/>
        </p:nvSpPr>
        <p:spPr>
          <a:xfrm>
            <a:off x="7891393" y="4207849"/>
            <a:ext cx="1585595" cy="369332"/>
          </a:xfrm>
          <a:prstGeom prst="rect">
            <a:avLst/>
          </a:prstGeom>
          <a:noFill/>
        </p:spPr>
        <p:txBody>
          <a:bodyPr wrap="square" rtlCol="0">
            <a:spAutoFit/>
          </a:bodyPr>
          <a:lstStyle/>
          <a:p>
            <a:r>
              <a:rPr lang="en-US" dirty="0">
                <a:solidFill>
                  <a:schemeClr val="bg1"/>
                </a:solidFill>
              </a:rPr>
              <a:t>Water samples</a:t>
            </a:r>
          </a:p>
        </p:txBody>
      </p:sp>
    </p:spTree>
    <p:extLst>
      <p:ext uri="{BB962C8B-B14F-4D97-AF65-F5344CB8AC3E}">
        <p14:creationId xmlns:p14="http://schemas.microsoft.com/office/powerpoint/2010/main" val="37449755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tations_2013.tif"/>
          <p:cNvPicPr>
            <a:picLocks noChangeAspect="1"/>
          </p:cNvPicPr>
          <p:nvPr/>
        </p:nvPicPr>
        <p:blipFill>
          <a:blip r:embed="rId2" cstate="print"/>
          <a:stretch>
            <a:fillRect/>
          </a:stretch>
        </p:blipFill>
        <p:spPr>
          <a:xfrm>
            <a:off x="3683000" y="909523"/>
            <a:ext cx="3733800" cy="5948477"/>
          </a:xfrm>
          <a:prstGeom prst="rect">
            <a:avLst/>
          </a:prstGeom>
        </p:spPr>
      </p:pic>
      <p:sp>
        <p:nvSpPr>
          <p:cNvPr id="8" name="Title 1"/>
          <p:cNvSpPr txBox="1">
            <a:spLocks/>
          </p:cNvSpPr>
          <p:nvPr/>
        </p:nvSpPr>
        <p:spPr>
          <a:xfrm>
            <a:off x="1981200" y="274638"/>
            <a:ext cx="8229600" cy="1143000"/>
          </a:xfrm>
          <a:prstGeom prst="rect">
            <a:avLst/>
          </a:prstGeom>
        </p:spPr>
        <p:txBody>
          <a:bodyPr vert="horz" lIns="91440" tIns="45720" rIns="91440" bIns="45720" rtlCol="0" anchor="ctr">
            <a:normAutofit fontScale="92500" lnSpcReduction="20000"/>
          </a:bodyPr>
          <a:lstStyle/>
          <a:p>
            <a:pPr algn="ctr">
              <a:spcBef>
                <a:spcPct val="0"/>
              </a:spcBef>
              <a:defRPr/>
            </a:pPr>
            <a:r>
              <a:rPr lang="en-US" sz="4400" dirty="0">
                <a:latin typeface="+mj-lt"/>
                <a:ea typeface="+mj-ea"/>
                <a:cs typeface="+mj-cs"/>
              </a:rPr>
              <a:t>Sample stations of our Summer 2013 field Campaign (N=43</a:t>
            </a:r>
            <a:r>
              <a:rPr lang="en-US" sz="4400" dirty="0" smtClean="0">
                <a:latin typeface="+mj-lt"/>
                <a:ea typeface="+mj-ea"/>
                <a:cs typeface="+mj-cs"/>
              </a:rPr>
              <a:t>)</a:t>
            </a:r>
            <a:endParaRPr lang="en-US" sz="4400" dirty="0">
              <a:latin typeface="+mj-lt"/>
              <a:ea typeface="+mj-ea"/>
              <a:cs typeface="+mj-cs"/>
            </a:endParaRPr>
          </a:p>
        </p:txBody>
      </p:sp>
      <p:sp>
        <p:nvSpPr>
          <p:cNvPr id="2" name="Slide Number Placeholder 1"/>
          <p:cNvSpPr>
            <a:spLocks noGrp="1"/>
          </p:cNvSpPr>
          <p:nvPr>
            <p:ph type="sldNum" sz="quarter" idx="4294967295"/>
          </p:nvPr>
        </p:nvSpPr>
        <p:spPr>
          <a:xfrm>
            <a:off x="8610600" y="6356350"/>
            <a:ext cx="2743200" cy="365125"/>
          </a:xfrm>
          <a:prstGeom prst="rect">
            <a:avLst/>
          </a:prstGeom>
        </p:spPr>
        <p:txBody>
          <a:bodyPr/>
          <a:lstStyle/>
          <a:p>
            <a:fld id="{4B8E035B-CE0D-4C6F-9678-9355EEAEFCA7}" type="slidenum">
              <a:rPr lang="en-US" smtClean="0"/>
              <a:pPr/>
              <a:t>43</a:t>
            </a:fld>
            <a:endParaRPr lang="en-US"/>
          </a:p>
        </p:txBody>
      </p:sp>
    </p:spTree>
    <p:extLst>
      <p:ext uri="{BB962C8B-B14F-4D97-AF65-F5344CB8AC3E}">
        <p14:creationId xmlns:p14="http://schemas.microsoft.com/office/powerpoint/2010/main" val="15357332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274638"/>
            <a:ext cx="8229600" cy="1143000"/>
          </a:xfrm>
          <a:prstGeom prst="rect">
            <a:avLst/>
          </a:prstGeom>
        </p:spPr>
        <p:txBody>
          <a:bodyPr vert="horz" lIns="91440" tIns="45720" rIns="91440" bIns="45720" rtlCol="0" anchor="ctr">
            <a:noAutofit/>
          </a:bodyPr>
          <a:lstStyle/>
          <a:p>
            <a:pPr algn="ctr">
              <a:spcBef>
                <a:spcPct val="0"/>
              </a:spcBef>
            </a:pPr>
            <a:r>
              <a:rPr lang="en-US" sz="3200" dirty="0">
                <a:latin typeface="+mj-lt"/>
                <a:ea typeface="+mj-ea"/>
                <a:cs typeface="+mj-cs"/>
              </a:rPr>
              <a:t>Reflectance </a:t>
            </a:r>
            <a:r>
              <a:rPr lang="en-US" sz="3200" dirty="0"/>
              <a:t>measured and modeled (using </a:t>
            </a:r>
            <a:r>
              <a:rPr lang="en-US" sz="3200" dirty="0" err="1"/>
              <a:t>Hydrolight</a:t>
            </a:r>
            <a:r>
              <a:rPr lang="en-US" sz="3200" dirty="0"/>
              <a:t> and </a:t>
            </a:r>
            <a:r>
              <a:rPr lang="en-US" sz="3200" dirty="0" err="1"/>
              <a:t>WetLabs</a:t>
            </a:r>
            <a:r>
              <a:rPr lang="en-US" sz="3200" dirty="0"/>
              <a:t> measurements) during our summer 2013 campaign</a:t>
            </a:r>
          </a:p>
        </p:txBody>
      </p:sp>
      <p:pic>
        <p:nvPicPr>
          <p:cNvPr id="4" name="Picture 3" descr="Rrs_CB_Summer_2013.tif"/>
          <p:cNvPicPr>
            <a:picLocks noChangeAspect="1"/>
          </p:cNvPicPr>
          <p:nvPr/>
        </p:nvPicPr>
        <p:blipFill>
          <a:blip r:embed="rId2" cstate="print"/>
          <a:stretch>
            <a:fillRect/>
          </a:stretch>
        </p:blipFill>
        <p:spPr>
          <a:xfrm>
            <a:off x="1572883" y="2209800"/>
            <a:ext cx="4533900" cy="3399130"/>
          </a:xfrm>
          <a:prstGeom prst="rect">
            <a:avLst/>
          </a:prstGeom>
        </p:spPr>
      </p:pic>
      <p:pic>
        <p:nvPicPr>
          <p:cNvPr id="5" name="Picture 4" descr="Rrs_Sim_Mes_Summer_2013.tif"/>
          <p:cNvPicPr>
            <a:picLocks noChangeAspect="1"/>
          </p:cNvPicPr>
          <p:nvPr/>
        </p:nvPicPr>
        <p:blipFill>
          <a:blip r:embed="rId3" cstate="print"/>
          <a:stretch>
            <a:fillRect/>
          </a:stretch>
        </p:blipFill>
        <p:spPr>
          <a:xfrm>
            <a:off x="6128349" y="2209800"/>
            <a:ext cx="4533900" cy="3399130"/>
          </a:xfrm>
          <a:prstGeom prst="rect">
            <a:avLst/>
          </a:prstGeom>
        </p:spPr>
      </p:pic>
      <p:sp>
        <p:nvSpPr>
          <p:cNvPr id="2" name="Slide Number Placeholder 1"/>
          <p:cNvSpPr>
            <a:spLocks noGrp="1"/>
          </p:cNvSpPr>
          <p:nvPr>
            <p:ph type="sldNum" sz="quarter" idx="4294967295"/>
          </p:nvPr>
        </p:nvSpPr>
        <p:spPr>
          <a:xfrm>
            <a:off x="9500423" y="6492876"/>
            <a:ext cx="1161826" cy="365125"/>
          </a:xfrm>
          <a:prstGeom prst="rect">
            <a:avLst/>
          </a:prstGeom>
        </p:spPr>
        <p:txBody>
          <a:bodyPr/>
          <a:lstStyle/>
          <a:p>
            <a:fld id="{4B8E035B-CE0D-4C6F-9678-9355EEAEFCA7}" type="slidenum">
              <a:rPr lang="en-US" smtClean="0"/>
              <a:pPr/>
              <a:t>44</a:t>
            </a:fld>
            <a:endParaRPr lang="en-US" dirty="0"/>
          </a:p>
        </p:txBody>
      </p:sp>
    </p:spTree>
    <p:extLst>
      <p:ext uri="{BB962C8B-B14F-4D97-AF65-F5344CB8AC3E}">
        <p14:creationId xmlns:p14="http://schemas.microsoft.com/office/powerpoint/2010/main" val="41781984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551296" y="661160"/>
            <a:ext cx="6959600" cy="6171441"/>
          </a:xfrm>
          <a:prstGeom prst="rect">
            <a:avLst/>
          </a:prstGeom>
          <a:noFill/>
          <a:ln w="9525">
            <a:noFill/>
            <a:miter lim="800000"/>
            <a:headEnd/>
            <a:tailEnd/>
          </a:ln>
        </p:spPr>
      </p:pic>
      <p:sp>
        <p:nvSpPr>
          <p:cNvPr id="3" name="Rectangle 2"/>
          <p:cNvSpPr/>
          <p:nvPr/>
        </p:nvSpPr>
        <p:spPr>
          <a:xfrm>
            <a:off x="8439746" y="5530713"/>
            <a:ext cx="1573251" cy="369332"/>
          </a:xfrm>
          <a:prstGeom prst="rect">
            <a:avLst/>
          </a:prstGeom>
        </p:spPr>
        <p:txBody>
          <a:bodyPr wrap="none">
            <a:spAutoFit/>
          </a:bodyPr>
          <a:lstStyle/>
          <a:p>
            <a:r>
              <a:rPr lang="en-US" dirty="0"/>
              <a:t>Son et al. 2012</a:t>
            </a:r>
          </a:p>
        </p:txBody>
      </p:sp>
      <p:pic>
        <p:nvPicPr>
          <p:cNvPr id="6147" name="Picture 3"/>
          <p:cNvPicPr>
            <a:picLocks noChangeAspect="1" noChangeArrowheads="1"/>
          </p:cNvPicPr>
          <p:nvPr/>
        </p:nvPicPr>
        <p:blipFill>
          <a:blip r:embed="rId3" cstate="print"/>
          <a:srcRect/>
          <a:stretch>
            <a:fillRect/>
          </a:stretch>
        </p:blipFill>
        <p:spPr bwMode="auto">
          <a:xfrm>
            <a:off x="7731696" y="661159"/>
            <a:ext cx="2905029" cy="4724400"/>
          </a:xfrm>
          <a:prstGeom prst="rect">
            <a:avLst/>
          </a:prstGeom>
          <a:noFill/>
          <a:ln w="9525">
            <a:noFill/>
            <a:miter lim="800000"/>
            <a:headEnd/>
            <a:tailEnd/>
          </a:ln>
        </p:spPr>
      </p:pic>
      <p:sp>
        <p:nvSpPr>
          <p:cNvPr id="2" name="TextBox 1"/>
          <p:cNvSpPr txBox="1"/>
          <p:nvPr/>
        </p:nvSpPr>
        <p:spPr>
          <a:xfrm>
            <a:off x="8305800" y="5900046"/>
            <a:ext cx="1905000" cy="646331"/>
          </a:xfrm>
          <a:prstGeom prst="rect">
            <a:avLst/>
          </a:prstGeom>
          <a:noFill/>
        </p:spPr>
        <p:txBody>
          <a:bodyPr wrap="square" rtlCol="0">
            <a:spAutoFit/>
          </a:bodyPr>
          <a:lstStyle/>
          <a:p>
            <a:r>
              <a:rPr lang="en-US" dirty="0">
                <a:solidFill>
                  <a:srgbClr val="663300"/>
                </a:solidFill>
              </a:rPr>
              <a:t>Our overall estimation R</a:t>
            </a:r>
            <a:r>
              <a:rPr lang="en-US" baseline="30000" dirty="0">
                <a:solidFill>
                  <a:srgbClr val="663300"/>
                </a:solidFill>
              </a:rPr>
              <a:t>2</a:t>
            </a:r>
            <a:r>
              <a:rPr lang="en-US" dirty="0">
                <a:solidFill>
                  <a:srgbClr val="663300"/>
                </a:solidFill>
              </a:rPr>
              <a:t>&lt;0.1</a:t>
            </a:r>
          </a:p>
        </p:txBody>
      </p:sp>
      <p:sp>
        <p:nvSpPr>
          <p:cNvPr id="4" name="Slide Number Placeholder 3"/>
          <p:cNvSpPr>
            <a:spLocks noGrp="1"/>
          </p:cNvSpPr>
          <p:nvPr>
            <p:ph type="sldNum" sz="quarter" idx="4294967295"/>
          </p:nvPr>
        </p:nvSpPr>
        <p:spPr>
          <a:xfrm>
            <a:off x="8610600" y="6356350"/>
            <a:ext cx="2743200" cy="365125"/>
          </a:xfrm>
          <a:prstGeom prst="rect">
            <a:avLst/>
          </a:prstGeom>
        </p:spPr>
        <p:txBody>
          <a:bodyPr/>
          <a:lstStyle/>
          <a:p>
            <a:fld id="{4B8E035B-CE0D-4C6F-9678-9355EEAEFCA7}" type="slidenum">
              <a:rPr lang="en-US" smtClean="0"/>
              <a:pPr/>
              <a:t>45</a:t>
            </a:fld>
            <a:endParaRPr lang="en-US"/>
          </a:p>
        </p:txBody>
      </p:sp>
      <p:sp>
        <p:nvSpPr>
          <p:cNvPr id="7" name="Title 1"/>
          <p:cNvSpPr txBox="1">
            <a:spLocks/>
          </p:cNvSpPr>
          <p:nvPr/>
        </p:nvSpPr>
        <p:spPr>
          <a:xfrm>
            <a:off x="1551296" y="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t>Performance of OC3M algorithm</a:t>
            </a:r>
          </a:p>
        </p:txBody>
      </p:sp>
    </p:spTree>
    <p:extLst>
      <p:ext uri="{BB962C8B-B14F-4D97-AF65-F5344CB8AC3E}">
        <p14:creationId xmlns:p14="http://schemas.microsoft.com/office/powerpoint/2010/main" val="10970688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10368" r="15453"/>
          <a:stretch>
            <a:fillRect/>
          </a:stretch>
        </p:blipFill>
        <p:spPr bwMode="auto">
          <a:xfrm>
            <a:off x="1699867" y="1752600"/>
            <a:ext cx="428001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8859" r="16676"/>
          <a:stretch>
            <a:fillRect/>
          </a:stretch>
        </p:blipFill>
        <p:spPr bwMode="auto">
          <a:xfrm>
            <a:off x="6018976" y="1728717"/>
            <a:ext cx="4115753" cy="376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495169" y="5572896"/>
            <a:ext cx="8612658" cy="369332"/>
          </a:xfrm>
          <a:prstGeom prst="rect">
            <a:avLst/>
          </a:prstGeom>
          <a:noFill/>
        </p:spPr>
        <p:txBody>
          <a:bodyPr wrap="square" rtlCol="0">
            <a:spAutoFit/>
          </a:bodyPr>
          <a:lstStyle/>
          <a:p>
            <a:r>
              <a:rPr lang="en-US" dirty="0" err="1"/>
              <a:t>Chl</a:t>
            </a:r>
            <a:r>
              <a:rPr lang="en-US" dirty="0"/>
              <a:t>, NIR/red bands ratio </a:t>
            </a:r>
            <a:r>
              <a:rPr lang="en-US" dirty="0" smtClean="0"/>
              <a:t>algorithm, </a:t>
            </a:r>
            <a:r>
              <a:rPr lang="en-US" dirty="0" err="1" smtClean="0"/>
              <a:t>Gilerson</a:t>
            </a:r>
            <a:r>
              <a:rPr lang="en-US" dirty="0" smtClean="0"/>
              <a:t> </a:t>
            </a:r>
            <a:r>
              <a:rPr lang="en-US" dirty="0"/>
              <a:t>et al, 2010 (Rrs708/Rrs665)</a:t>
            </a:r>
          </a:p>
        </p:txBody>
      </p:sp>
      <p:sp>
        <p:nvSpPr>
          <p:cNvPr id="9" name="Title 1"/>
          <p:cNvSpPr>
            <a:spLocks noGrp="1"/>
          </p:cNvSpPr>
          <p:nvPr>
            <p:ph type="title"/>
          </p:nvPr>
        </p:nvSpPr>
        <p:spPr>
          <a:xfrm>
            <a:off x="1905128" y="228600"/>
            <a:ext cx="8229600" cy="1143000"/>
          </a:xfrm>
        </p:spPr>
        <p:txBody>
          <a:bodyPr>
            <a:normAutofit fontScale="90000"/>
          </a:bodyPr>
          <a:lstStyle/>
          <a:p>
            <a:r>
              <a:rPr lang="en-US" dirty="0" smtClean="0"/>
              <a:t>NIR/Red algorithm on field data, Chesapeake Bay</a:t>
            </a:r>
            <a:endParaRPr lang="en-US" dirty="0"/>
          </a:p>
        </p:txBody>
      </p:sp>
      <p:sp>
        <p:nvSpPr>
          <p:cNvPr id="2" name="TextBox 1"/>
          <p:cNvSpPr txBox="1"/>
          <p:nvPr/>
        </p:nvSpPr>
        <p:spPr>
          <a:xfrm>
            <a:off x="2286000" y="6030097"/>
            <a:ext cx="7828256" cy="461665"/>
          </a:xfrm>
          <a:prstGeom prst="rect">
            <a:avLst/>
          </a:prstGeom>
          <a:noFill/>
        </p:spPr>
        <p:txBody>
          <a:bodyPr wrap="square" rtlCol="0">
            <a:spAutoFit/>
          </a:bodyPr>
          <a:lstStyle/>
          <a:p>
            <a:r>
              <a:rPr lang="en-US" sz="2400" dirty="0">
                <a:solidFill>
                  <a:srgbClr val="663300"/>
                </a:solidFill>
              </a:rPr>
              <a:t>Confirms high consistency of our field data </a:t>
            </a:r>
          </a:p>
        </p:txBody>
      </p:sp>
      <p:sp>
        <p:nvSpPr>
          <p:cNvPr id="3" name="Slide Number Placeholder 2"/>
          <p:cNvSpPr>
            <a:spLocks noGrp="1"/>
          </p:cNvSpPr>
          <p:nvPr>
            <p:ph type="sldNum" sz="quarter" idx="4294967295"/>
          </p:nvPr>
        </p:nvSpPr>
        <p:spPr>
          <a:xfrm>
            <a:off x="9494801" y="6492876"/>
            <a:ext cx="1161826" cy="365125"/>
          </a:xfrm>
          <a:prstGeom prst="rect">
            <a:avLst/>
          </a:prstGeom>
        </p:spPr>
        <p:txBody>
          <a:bodyPr/>
          <a:lstStyle/>
          <a:p>
            <a:fld id="{4B8E035B-CE0D-4C6F-9678-9355EEAEFCA7}" type="slidenum">
              <a:rPr lang="en-US" smtClean="0"/>
              <a:pPr/>
              <a:t>46</a:t>
            </a:fld>
            <a:endParaRPr lang="en-US" dirty="0"/>
          </a:p>
        </p:txBody>
      </p:sp>
    </p:spTree>
    <p:extLst>
      <p:ext uri="{BB962C8B-B14F-4D97-AF65-F5344CB8AC3E}">
        <p14:creationId xmlns:p14="http://schemas.microsoft.com/office/powerpoint/2010/main" val="33502064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406400" y="-152400"/>
            <a:ext cx="11277600" cy="1200329"/>
          </a:xfrm>
          <a:prstGeom prst="rect">
            <a:avLst/>
          </a:prstGeom>
          <a:noFill/>
          <a:ln w="9525">
            <a:noFill/>
            <a:miter lim="800000"/>
            <a:headEnd/>
            <a:tailEnd/>
          </a:ln>
        </p:spPr>
        <p:txBody>
          <a:bodyPr wrap="square">
            <a:spAutoFit/>
          </a:bodyPr>
          <a:lstStyle/>
          <a:p>
            <a:r>
              <a:rPr lang="en-US" sz="3600" i="1" dirty="0" smtClean="0">
                <a:latin typeface="Calibri" pitchFamily="34" charset="0"/>
              </a:rPr>
              <a:t>Algorithm description for retrieval of IOPs</a:t>
            </a:r>
          </a:p>
          <a:p>
            <a:r>
              <a:rPr lang="en-US" sz="3600" i="1" dirty="0" smtClean="0">
                <a:latin typeface="Calibri" pitchFamily="34" charset="0"/>
              </a:rPr>
              <a:t>(trained on simulated data set)</a:t>
            </a:r>
            <a:endParaRPr lang="en-US" sz="3600" i="1" dirty="0">
              <a:latin typeface="Calibri" pitchFamily="34" charset="0"/>
            </a:endParaRPr>
          </a:p>
        </p:txBody>
      </p:sp>
      <p:sp>
        <p:nvSpPr>
          <p:cNvPr id="24579" name="Rectangle 2"/>
          <p:cNvSpPr>
            <a:spLocks noChangeArrowheads="1"/>
          </p:cNvSpPr>
          <p:nvPr/>
        </p:nvSpPr>
        <p:spPr bwMode="auto">
          <a:xfrm>
            <a:off x="0" y="-184666"/>
            <a:ext cx="184731" cy="369332"/>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24580" name="Rectangle 4"/>
          <p:cNvSpPr>
            <a:spLocks noChangeArrowheads="1"/>
          </p:cNvSpPr>
          <p:nvPr/>
        </p:nvSpPr>
        <p:spPr bwMode="auto">
          <a:xfrm>
            <a:off x="0" y="-184666"/>
            <a:ext cx="184731" cy="369332"/>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24581" name="Rectangle 6"/>
          <p:cNvSpPr>
            <a:spLocks noChangeArrowheads="1"/>
          </p:cNvSpPr>
          <p:nvPr/>
        </p:nvSpPr>
        <p:spPr bwMode="auto">
          <a:xfrm>
            <a:off x="0" y="-184666"/>
            <a:ext cx="184731" cy="369332"/>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24583" name="Rectangle 7"/>
          <p:cNvSpPr>
            <a:spLocks noChangeArrowheads="1"/>
          </p:cNvSpPr>
          <p:nvPr/>
        </p:nvSpPr>
        <p:spPr bwMode="auto">
          <a:xfrm>
            <a:off x="7112000" y="3962401"/>
            <a:ext cx="5080000" cy="1569660"/>
          </a:xfrm>
          <a:prstGeom prst="rect">
            <a:avLst/>
          </a:prstGeom>
          <a:noFill/>
          <a:ln w="9525">
            <a:noFill/>
            <a:miter lim="800000"/>
            <a:headEnd/>
            <a:tailEnd/>
          </a:ln>
        </p:spPr>
        <p:txBody>
          <a:bodyPr wrap="square">
            <a:spAutoFit/>
          </a:bodyPr>
          <a:lstStyle/>
          <a:p>
            <a:r>
              <a:rPr lang="en-US" sz="1600" b="1" i="1" u="sng" dirty="0" smtClean="0">
                <a:solidFill>
                  <a:schemeClr val="accent4"/>
                </a:solidFill>
                <a:latin typeface="Times New Roman" pitchFamily="18" charset="0"/>
                <a:cs typeface="Times New Roman" pitchFamily="18" charset="0"/>
              </a:rPr>
              <a:t>Retrieved parameters</a:t>
            </a:r>
          </a:p>
          <a:p>
            <a:r>
              <a:rPr lang="en-US" sz="1600" b="1" i="1" u="sng" dirty="0" err="1" smtClean="0">
                <a:solidFill>
                  <a:schemeClr val="accent4"/>
                </a:solidFill>
                <a:latin typeface="Times New Roman" pitchFamily="18" charset="0"/>
                <a:cs typeface="Times New Roman" pitchFamily="18" charset="0"/>
              </a:rPr>
              <a:t>a</a:t>
            </a:r>
            <a:r>
              <a:rPr lang="en-US" sz="1600" b="1" i="1" baseline="-25000" dirty="0" err="1" smtClean="0">
                <a:solidFill>
                  <a:schemeClr val="accent4"/>
                </a:solidFill>
                <a:latin typeface="Times New Roman" pitchFamily="18" charset="0"/>
                <a:cs typeface="Times New Roman" pitchFamily="18" charset="0"/>
              </a:rPr>
              <a:t>pg</a:t>
            </a:r>
            <a:r>
              <a:rPr lang="en-US" sz="1600" b="1" i="1" baseline="-25000" dirty="0" smtClean="0">
                <a:solidFill>
                  <a:schemeClr val="accent4"/>
                </a:solidFill>
                <a:latin typeface="Times New Roman" pitchFamily="18" charset="0"/>
                <a:cs typeface="Times New Roman" pitchFamily="18" charset="0"/>
              </a:rPr>
              <a:t> </a:t>
            </a:r>
            <a:r>
              <a:rPr lang="en-US" sz="1600" b="1" dirty="0" smtClean="0">
                <a:solidFill>
                  <a:schemeClr val="accent4"/>
                </a:solidFill>
                <a:latin typeface="Calibri" pitchFamily="34" charset="0"/>
              </a:rPr>
              <a:t>:the particulate and dissolved absorption coefficient </a:t>
            </a:r>
          </a:p>
          <a:p>
            <a:r>
              <a:rPr lang="en-US" sz="1600" b="1" i="1" u="sng" dirty="0" err="1" smtClean="0">
                <a:solidFill>
                  <a:schemeClr val="accent4"/>
                </a:solidFill>
                <a:latin typeface="Times New Roman" pitchFamily="18" charset="0"/>
                <a:cs typeface="Times New Roman" pitchFamily="18" charset="0"/>
              </a:rPr>
              <a:t>b</a:t>
            </a:r>
            <a:r>
              <a:rPr lang="en-US" sz="1600" b="1" i="1" baseline="-25000" dirty="0" err="1" smtClean="0">
                <a:solidFill>
                  <a:schemeClr val="accent4"/>
                </a:solidFill>
                <a:latin typeface="Times New Roman" pitchFamily="18" charset="0"/>
                <a:cs typeface="Times New Roman" pitchFamily="18" charset="0"/>
              </a:rPr>
              <a:t>bp</a:t>
            </a:r>
            <a:r>
              <a:rPr lang="en-US" sz="1600" b="1" dirty="0" smtClean="0">
                <a:solidFill>
                  <a:schemeClr val="accent4"/>
                </a:solidFill>
                <a:latin typeface="Calibri" pitchFamily="34" charset="0"/>
              </a:rPr>
              <a:t>: particulate backscattering coefficient </a:t>
            </a:r>
            <a:endParaRPr lang="en-US" sz="1600" b="1" u="sng" dirty="0" smtClean="0">
              <a:solidFill>
                <a:schemeClr val="accent4"/>
              </a:solidFill>
              <a:latin typeface="Calibri" pitchFamily="34" charset="0"/>
            </a:endParaRPr>
          </a:p>
          <a:p>
            <a:r>
              <a:rPr lang="en-US" sz="1600" b="1" i="1" u="sng" dirty="0" err="1" smtClean="0">
                <a:solidFill>
                  <a:schemeClr val="accent4"/>
                </a:solidFill>
                <a:latin typeface="Times New Roman" pitchFamily="18" charset="0"/>
                <a:cs typeface="Times New Roman" pitchFamily="18" charset="0"/>
              </a:rPr>
              <a:t>a</a:t>
            </a:r>
            <a:r>
              <a:rPr lang="en-US" sz="1600" b="1" i="1" baseline="-25000" dirty="0" err="1" smtClean="0">
                <a:solidFill>
                  <a:schemeClr val="accent4"/>
                </a:solidFill>
                <a:latin typeface="Times New Roman" pitchFamily="18" charset="0"/>
                <a:cs typeface="Times New Roman" pitchFamily="18" charset="0"/>
              </a:rPr>
              <a:t>phy</a:t>
            </a:r>
            <a:r>
              <a:rPr lang="en-US" sz="1600" b="1" dirty="0" smtClean="0">
                <a:solidFill>
                  <a:schemeClr val="accent4"/>
                </a:solidFill>
                <a:latin typeface="Calibri" pitchFamily="34" charset="0"/>
              </a:rPr>
              <a:t>: phytoplankton absorption coefficient </a:t>
            </a:r>
            <a:r>
              <a:rPr lang="en-US" sz="1600" b="1" i="1" u="sng" dirty="0" err="1" smtClean="0">
                <a:solidFill>
                  <a:schemeClr val="accent4"/>
                </a:solidFill>
                <a:latin typeface="Times New Roman" pitchFamily="18" charset="0"/>
                <a:cs typeface="Times New Roman" pitchFamily="18" charset="0"/>
              </a:rPr>
              <a:t>a</a:t>
            </a:r>
            <a:r>
              <a:rPr lang="en-US" sz="1600" b="1" i="1" baseline="-25000" dirty="0" err="1" smtClean="0">
                <a:solidFill>
                  <a:schemeClr val="accent4"/>
                </a:solidFill>
                <a:latin typeface="Times New Roman" pitchFamily="18" charset="0"/>
                <a:cs typeface="Times New Roman" pitchFamily="18" charset="0"/>
              </a:rPr>
              <a:t>dm</a:t>
            </a:r>
            <a:r>
              <a:rPr lang="en-US" sz="1600" b="1" dirty="0" smtClean="0">
                <a:solidFill>
                  <a:schemeClr val="accent4"/>
                </a:solidFill>
                <a:latin typeface="Calibri" pitchFamily="34" charset="0"/>
              </a:rPr>
              <a:t>: non-phytoplankton particulate absorption coefficient</a:t>
            </a:r>
          </a:p>
          <a:p>
            <a:r>
              <a:rPr lang="en-US" sz="1600" b="1" i="1" u="sng" dirty="0" err="1" smtClean="0">
                <a:solidFill>
                  <a:schemeClr val="accent4"/>
                </a:solidFill>
                <a:latin typeface="Times New Roman" pitchFamily="18" charset="0"/>
                <a:cs typeface="Times New Roman" pitchFamily="18" charset="0"/>
              </a:rPr>
              <a:t>a</a:t>
            </a:r>
            <a:r>
              <a:rPr lang="en-US" sz="1600" b="1" i="1" baseline="-25000" dirty="0" err="1" smtClean="0">
                <a:solidFill>
                  <a:schemeClr val="accent4"/>
                </a:solidFill>
                <a:latin typeface="Times New Roman" pitchFamily="18" charset="0"/>
                <a:cs typeface="Times New Roman" pitchFamily="18" charset="0"/>
              </a:rPr>
              <a:t>g</a:t>
            </a:r>
            <a:r>
              <a:rPr lang="en-US" sz="1600" b="1" dirty="0" smtClean="0">
                <a:solidFill>
                  <a:schemeClr val="accent4"/>
                </a:solidFill>
                <a:latin typeface="Calibri" pitchFamily="34" charset="0"/>
              </a:rPr>
              <a:t>: dissolved</a:t>
            </a:r>
            <a:r>
              <a:rPr lang="en-US" sz="1600" b="1" i="1" dirty="0" smtClean="0">
                <a:solidFill>
                  <a:schemeClr val="accent4"/>
                </a:solidFill>
                <a:latin typeface="Calibri" pitchFamily="34" charset="0"/>
              </a:rPr>
              <a:t> </a:t>
            </a:r>
            <a:r>
              <a:rPr lang="en-US" sz="1600" b="1" dirty="0" smtClean="0">
                <a:solidFill>
                  <a:schemeClr val="accent4"/>
                </a:solidFill>
                <a:latin typeface="Calibri" pitchFamily="34" charset="0"/>
              </a:rPr>
              <a:t>absorption coefficient</a:t>
            </a:r>
            <a:endParaRPr lang="en-US" sz="1600" b="1" dirty="0">
              <a:solidFill>
                <a:schemeClr val="accent4"/>
              </a:solidFill>
              <a:latin typeface="Calibri" pitchFamily="34" charset="0"/>
            </a:endParaRPr>
          </a:p>
        </p:txBody>
      </p:sp>
      <p:pic>
        <p:nvPicPr>
          <p:cNvPr id="8" name="Picture 7" descr="figure_Level_of_products1"/>
          <p:cNvPicPr>
            <a:picLocks noChangeAspect="1"/>
          </p:cNvPicPr>
          <p:nvPr/>
        </p:nvPicPr>
        <p:blipFill>
          <a:blip r:embed="rId2" cstate="print"/>
          <a:srcRect/>
          <a:stretch>
            <a:fillRect/>
          </a:stretch>
        </p:blipFill>
        <p:spPr bwMode="auto">
          <a:xfrm>
            <a:off x="156864" y="1295401"/>
            <a:ext cx="7056736" cy="4877063"/>
          </a:xfrm>
          <a:prstGeom prst="rect">
            <a:avLst/>
          </a:prstGeom>
          <a:noFill/>
          <a:ln w="9525">
            <a:noFill/>
            <a:miter lim="800000"/>
            <a:headEnd/>
            <a:tailEnd/>
          </a:ln>
        </p:spPr>
      </p:pic>
      <p:sp>
        <p:nvSpPr>
          <p:cNvPr id="10" name="Rectangle 7"/>
          <p:cNvSpPr>
            <a:spLocks noChangeArrowheads="1"/>
          </p:cNvSpPr>
          <p:nvPr/>
        </p:nvSpPr>
        <p:spPr bwMode="auto">
          <a:xfrm>
            <a:off x="6400800" y="1143000"/>
            <a:ext cx="5080000" cy="830997"/>
          </a:xfrm>
          <a:prstGeom prst="rect">
            <a:avLst/>
          </a:prstGeom>
          <a:noFill/>
          <a:ln w="9525">
            <a:noFill/>
            <a:miter lim="800000"/>
            <a:headEnd/>
            <a:tailEnd/>
          </a:ln>
        </p:spPr>
        <p:txBody>
          <a:bodyPr wrap="square">
            <a:spAutoFit/>
          </a:bodyPr>
          <a:lstStyle/>
          <a:p>
            <a:r>
              <a:rPr lang="en-US" sz="1600" b="1" dirty="0" smtClean="0">
                <a:solidFill>
                  <a:srgbClr val="FF0000"/>
                </a:solidFill>
                <a:latin typeface="Calibri" pitchFamily="34" charset="0"/>
              </a:rPr>
              <a:t>Input to the neural networks is the log</a:t>
            </a:r>
            <a:r>
              <a:rPr lang="en-US" sz="1600" b="1" baseline="-25000" dirty="0" smtClean="0">
                <a:solidFill>
                  <a:srgbClr val="FF0000"/>
                </a:solidFill>
                <a:latin typeface="Calibri" pitchFamily="34" charset="0"/>
              </a:rPr>
              <a:t>10</a:t>
            </a:r>
            <a:r>
              <a:rPr lang="en-US" sz="1600" b="1" dirty="0" smtClean="0">
                <a:solidFill>
                  <a:srgbClr val="FF0000"/>
                </a:solidFill>
                <a:latin typeface="Calibri" pitchFamily="34" charset="0"/>
              </a:rPr>
              <a:t> of above water Reflectance </a:t>
            </a:r>
            <a:r>
              <a:rPr lang="en-US" sz="1600" b="1" i="1" dirty="0" err="1" smtClean="0">
                <a:solidFill>
                  <a:srgbClr val="FF0000"/>
                </a:solidFill>
                <a:latin typeface="Calibri" pitchFamily="34" charset="0"/>
              </a:rPr>
              <a:t>R</a:t>
            </a:r>
            <a:r>
              <a:rPr lang="en-US" sz="1600" b="1" i="1" baseline="-25000" dirty="0" err="1" smtClean="0">
                <a:solidFill>
                  <a:srgbClr val="FF0000"/>
                </a:solidFill>
                <a:latin typeface="Calibri" pitchFamily="34" charset="0"/>
              </a:rPr>
              <a:t>rs</a:t>
            </a:r>
            <a:r>
              <a:rPr lang="en-US" sz="1600" b="1" dirty="0" smtClean="0">
                <a:solidFill>
                  <a:srgbClr val="FF0000"/>
                </a:solidFill>
                <a:latin typeface="Calibri" pitchFamily="34" charset="0"/>
              </a:rPr>
              <a:t> at the visible MODIS wavelengths 412, 443, 488, 531, 547 and 667nm</a:t>
            </a:r>
            <a:endParaRPr lang="en-US" sz="1600" b="1" u="sng" dirty="0" smtClean="0">
              <a:solidFill>
                <a:srgbClr val="FF0000"/>
              </a:solidFill>
              <a:latin typeface="Calibri" pitchFamily="34" charset="0"/>
            </a:endParaRPr>
          </a:p>
        </p:txBody>
      </p:sp>
      <p:sp>
        <p:nvSpPr>
          <p:cNvPr id="11" name="Rectangle 10"/>
          <p:cNvSpPr/>
          <p:nvPr/>
        </p:nvSpPr>
        <p:spPr>
          <a:xfrm>
            <a:off x="8128000" y="6172200"/>
            <a:ext cx="2715230" cy="369332"/>
          </a:xfrm>
          <a:prstGeom prst="rect">
            <a:avLst/>
          </a:prstGeom>
        </p:spPr>
        <p:txBody>
          <a:bodyPr wrap="none">
            <a:spAutoFit/>
          </a:bodyPr>
          <a:lstStyle/>
          <a:p>
            <a:r>
              <a:rPr lang="en-US" dirty="0" err="1" smtClean="0">
                <a:latin typeface="Times New Roman" pitchFamily="18" charset="0"/>
                <a:cs typeface="Times New Roman" pitchFamily="18" charset="0"/>
              </a:rPr>
              <a:t>Ioannou</a:t>
            </a:r>
            <a:r>
              <a:rPr lang="en-US" dirty="0" smtClean="0">
                <a:latin typeface="Times New Roman" pitchFamily="18" charset="0"/>
                <a:cs typeface="Times New Roman" pitchFamily="18" charset="0"/>
              </a:rPr>
              <a:t> et al. 2011 &amp; 2013</a:t>
            </a:r>
            <a:endParaRPr lang="en-US" dirty="0">
              <a:latin typeface="Times New Roman" pitchFamily="18" charset="0"/>
              <a:cs typeface="Times New Roman" pitchFamily="18" charset="0"/>
            </a:endParaRPr>
          </a:p>
        </p:txBody>
      </p:sp>
      <p:sp>
        <p:nvSpPr>
          <p:cNvPr id="12" name="Rectangle 7"/>
          <p:cNvSpPr>
            <a:spLocks noChangeArrowheads="1"/>
          </p:cNvSpPr>
          <p:nvPr/>
        </p:nvSpPr>
        <p:spPr bwMode="auto">
          <a:xfrm>
            <a:off x="7315200" y="2438400"/>
            <a:ext cx="4165600" cy="1077218"/>
          </a:xfrm>
          <a:prstGeom prst="rect">
            <a:avLst/>
          </a:prstGeom>
          <a:noFill/>
          <a:ln w="9525">
            <a:noFill/>
            <a:miter lim="800000"/>
            <a:headEnd/>
            <a:tailEnd/>
          </a:ln>
        </p:spPr>
        <p:txBody>
          <a:bodyPr wrap="square">
            <a:spAutoFit/>
          </a:bodyPr>
          <a:lstStyle/>
          <a:p>
            <a:r>
              <a:rPr lang="en-US" sz="1600" b="1" dirty="0" smtClean="0">
                <a:solidFill>
                  <a:srgbClr val="00B0F0"/>
                </a:solidFill>
                <a:latin typeface="Times New Roman" pitchFamily="18" charset="0"/>
                <a:cs typeface="Times New Roman" pitchFamily="18" charset="0"/>
              </a:rPr>
              <a:t>NN-I, NN-II, NN-III </a:t>
            </a:r>
            <a:r>
              <a:rPr lang="en-US" sz="1600" b="1" dirty="0" smtClean="0">
                <a:solidFill>
                  <a:srgbClr val="00B0F0"/>
                </a:solidFill>
                <a:latin typeface="Calibri" pitchFamily="34" charset="0"/>
              </a:rPr>
              <a:t>are one layer neural networks with 6 neurons at the hidden layer and are trained </a:t>
            </a:r>
            <a:r>
              <a:rPr lang="en-US" sz="1600" b="1" dirty="0" smtClean="0">
                <a:solidFill>
                  <a:schemeClr val="accent1"/>
                </a:solidFill>
                <a:latin typeface="Calibri" pitchFamily="34" charset="0"/>
              </a:rPr>
              <a:t>based on the simulated dataset</a:t>
            </a:r>
            <a:r>
              <a:rPr lang="en-US" sz="1600" b="1" dirty="0" smtClean="0">
                <a:solidFill>
                  <a:srgbClr val="00B0F0"/>
                </a:solidFill>
                <a:latin typeface="Calibri" pitchFamily="34" charset="0"/>
              </a:rPr>
              <a:t>.</a:t>
            </a:r>
          </a:p>
        </p:txBody>
      </p:sp>
      <p:sp>
        <p:nvSpPr>
          <p:cNvPr id="14" name="Oval 13"/>
          <p:cNvSpPr/>
          <p:nvPr/>
        </p:nvSpPr>
        <p:spPr>
          <a:xfrm>
            <a:off x="2946400" y="4343400"/>
            <a:ext cx="1524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156691" y="3359728"/>
            <a:ext cx="1524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467927" y="5354782"/>
            <a:ext cx="1524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426363" y="5715000"/>
            <a:ext cx="1524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10368" r="15453"/>
          <a:stretch>
            <a:fillRect/>
          </a:stretch>
        </p:blipFill>
        <p:spPr bwMode="auto">
          <a:xfrm>
            <a:off x="1792406" y="1119915"/>
            <a:ext cx="3211866" cy="280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8859" r="16676"/>
          <a:stretch>
            <a:fillRect/>
          </a:stretch>
        </p:blipFill>
        <p:spPr bwMode="auto">
          <a:xfrm>
            <a:off x="1792406" y="3921882"/>
            <a:ext cx="3211866" cy="293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792406" y="609601"/>
            <a:ext cx="4455994" cy="646331"/>
          </a:xfrm>
          <a:prstGeom prst="rect">
            <a:avLst/>
          </a:prstGeom>
          <a:noFill/>
        </p:spPr>
        <p:txBody>
          <a:bodyPr wrap="square" rtlCol="0">
            <a:spAutoFit/>
          </a:bodyPr>
          <a:lstStyle/>
          <a:p>
            <a:r>
              <a:rPr lang="en-US" dirty="0" err="1"/>
              <a:t>Chl</a:t>
            </a:r>
            <a:r>
              <a:rPr lang="en-US" dirty="0"/>
              <a:t>, NIR/red bands ratio algorithm,</a:t>
            </a:r>
          </a:p>
          <a:p>
            <a:r>
              <a:rPr lang="en-US" dirty="0"/>
              <a:t> Gilerson et al, 2010 (Rrs708/Rrs665)</a:t>
            </a:r>
          </a:p>
        </p:txBody>
      </p:sp>
      <p:sp>
        <p:nvSpPr>
          <p:cNvPr id="9" name="Title 1"/>
          <p:cNvSpPr>
            <a:spLocks noGrp="1"/>
          </p:cNvSpPr>
          <p:nvPr>
            <p:ph type="title"/>
          </p:nvPr>
        </p:nvSpPr>
        <p:spPr>
          <a:xfrm>
            <a:off x="1981200" y="-243008"/>
            <a:ext cx="8229600" cy="1143000"/>
          </a:xfrm>
        </p:spPr>
        <p:txBody>
          <a:bodyPr/>
          <a:lstStyle/>
          <a:p>
            <a:r>
              <a:rPr lang="en-US" dirty="0" smtClean="0"/>
              <a:t>Validation of algorithms</a:t>
            </a:r>
            <a:endParaRPr lang="en-US" dirty="0"/>
          </a:p>
        </p:txBody>
      </p:sp>
      <p:pic>
        <p:nvPicPr>
          <p:cNvPr id="12" name="Picture 11" descr="1.png"/>
          <p:cNvPicPr>
            <a:picLocks noChangeAspect="1"/>
          </p:cNvPicPr>
          <p:nvPr/>
        </p:nvPicPr>
        <p:blipFill>
          <a:blip r:embed="rId4" cstate="print"/>
          <a:stretch>
            <a:fillRect/>
          </a:stretch>
        </p:blipFill>
        <p:spPr>
          <a:xfrm>
            <a:off x="5896402" y="675565"/>
            <a:ext cx="3780998" cy="6103009"/>
          </a:xfrm>
          <a:prstGeom prst="rect">
            <a:avLst/>
          </a:prstGeom>
        </p:spPr>
      </p:pic>
      <p:sp>
        <p:nvSpPr>
          <p:cNvPr id="8" name="TextBox 7"/>
          <p:cNvSpPr txBox="1"/>
          <p:nvPr/>
        </p:nvSpPr>
        <p:spPr>
          <a:xfrm>
            <a:off x="6254087" y="643720"/>
            <a:ext cx="3551830" cy="646331"/>
          </a:xfrm>
          <a:prstGeom prst="rect">
            <a:avLst/>
          </a:prstGeom>
          <a:noFill/>
        </p:spPr>
        <p:txBody>
          <a:bodyPr wrap="square" rtlCol="0">
            <a:spAutoFit/>
          </a:bodyPr>
          <a:lstStyle/>
          <a:p>
            <a:r>
              <a:rPr lang="en-US" dirty="0" err="1"/>
              <a:t>Chl</a:t>
            </a:r>
            <a:r>
              <a:rPr lang="en-US" dirty="0"/>
              <a:t>, Neural Network retrieval</a:t>
            </a:r>
          </a:p>
          <a:p>
            <a:r>
              <a:rPr lang="en-US" dirty="0"/>
              <a:t> </a:t>
            </a:r>
          </a:p>
        </p:txBody>
      </p:sp>
    </p:spTree>
    <p:extLst>
      <p:ext uri="{BB962C8B-B14F-4D97-AF65-F5344CB8AC3E}">
        <p14:creationId xmlns:p14="http://schemas.microsoft.com/office/powerpoint/2010/main" val="32949616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03200" y="1066801"/>
            <a:ext cx="10058400" cy="646113"/>
          </a:xfrm>
          <a:prstGeom prst="rect">
            <a:avLst/>
          </a:prstGeom>
          <a:noFill/>
          <a:ln w="9525">
            <a:noFill/>
            <a:miter lim="800000"/>
            <a:headEnd/>
            <a:tailEnd/>
          </a:ln>
        </p:spPr>
        <p:txBody>
          <a:bodyPr>
            <a:spAutoFit/>
          </a:bodyPr>
          <a:lstStyle/>
          <a:p>
            <a:r>
              <a:rPr lang="en-US" b="1" i="1"/>
              <a:t>Algorithm Implementation on Satellite Data</a:t>
            </a:r>
            <a:r>
              <a:rPr lang="en-US" b="1" i="1">
                <a:latin typeface="Times New Roman" pitchFamily="18" charset="0"/>
                <a:cs typeface="Times New Roman" pitchFamily="18" charset="0"/>
              </a:rPr>
              <a:t>-</a:t>
            </a:r>
            <a:r>
              <a:rPr lang="en-US" i="1">
                <a:latin typeface="Times New Roman" pitchFamily="18" charset="0"/>
                <a:cs typeface="Times New Roman" pitchFamily="18" charset="0"/>
              </a:rPr>
              <a:t> NN-[Chl], mg </a:t>
            </a:r>
            <a:r>
              <a:rPr lang="en-US">
                <a:latin typeface="Times New Roman" pitchFamily="18" charset="0"/>
                <a:cs typeface="Times New Roman" pitchFamily="18" charset="0"/>
              </a:rPr>
              <a:t>m</a:t>
            </a:r>
            <a:r>
              <a:rPr lang="en-US" baseline="30000">
                <a:latin typeface="Times New Roman" pitchFamily="18" charset="0"/>
                <a:cs typeface="Times New Roman" pitchFamily="18" charset="0"/>
              </a:rPr>
              <a:t>-3</a:t>
            </a:r>
            <a:endParaRPr lang="en-US"/>
          </a:p>
          <a:p>
            <a:endParaRPr lang="en-US"/>
          </a:p>
        </p:txBody>
      </p:sp>
      <p:pic>
        <p:nvPicPr>
          <p:cNvPr id="22531" name="Picture 5" descr="S20030322_Chl.png"/>
          <p:cNvPicPr>
            <a:picLocks noChangeAspect="1"/>
          </p:cNvPicPr>
          <p:nvPr/>
        </p:nvPicPr>
        <p:blipFill>
          <a:blip r:embed="rId2" cstate="print"/>
          <a:srcRect/>
          <a:stretch>
            <a:fillRect/>
          </a:stretch>
        </p:blipFill>
        <p:spPr bwMode="auto">
          <a:xfrm>
            <a:off x="304800" y="1676400"/>
            <a:ext cx="11669184" cy="4375150"/>
          </a:xfrm>
          <a:prstGeom prst="rect">
            <a:avLst/>
          </a:prstGeom>
          <a:noFill/>
          <a:ln w="9525">
            <a:noFill/>
            <a:miter lim="800000"/>
            <a:headEnd/>
            <a:tailEnd/>
          </a:ln>
        </p:spPr>
      </p:pic>
      <p:pic>
        <p:nvPicPr>
          <p:cNvPr id="22532" name="Picture 3"/>
          <p:cNvPicPr>
            <a:picLocks noChangeAspect="1" noChangeArrowheads="1"/>
          </p:cNvPicPr>
          <p:nvPr/>
        </p:nvPicPr>
        <p:blipFill>
          <a:blip r:embed="rId3" cstate="print"/>
          <a:srcRect/>
          <a:stretch>
            <a:fillRect/>
          </a:stretch>
        </p:blipFill>
        <p:spPr bwMode="auto">
          <a:xfrm>
            <a:off x="2743200" y="6096001"/>
            <a:ext cx="6908800" cy="619125"/>
          </a:xfrm>
          <a:prstGeom prst="rect">
            <a:avLst/>
          </a:prstGeom>
          <a:noFill/>
          <a:ln w="9525">
            <a:noFill/>
            <a:miter lim="800000"/>
            <a:headEnd/>
            <a:tailEnd/>
          </a:ln>
        </p:spPr>
      </p:pic>
      <p:sp>
        <p:nvSpPr>
          <p:cNvPr id="22533" name="Rectangle 8"/>
          <p:cNvSpPr>
            <a:spLocks noChangeArrowheads="1"/>
          </p:cNvSpPr>
          <p:nvPr/>
        </p:nvSpPr>
        <p:spPr bwMode="auto">
          <a:xfrm>
            <a:off x="3420534" y="608014"/>
            <a:ext cx="3698448" cy="369332"/>
          </a:xfrm>
          <a:prstGeom prst="rect">
            <a:avLst/>
          </a:prstGeom>
          <a:noFill/>
          <a:ln w="9525">
            <a:noFill/>
            <a:miter lim="800000"/>
            <a:headEnd/>
            <a:tailEnd/>
          </a:ln>
        </p:spPr>
        <p:txBody>
          <a:bodyPr wrap="none">
            <a:spAutoFit/>
          </a:bodyPr>
          <a:lstStyle/>
          <a:p>
            <a:r>
              <a:rPr lang="en-US" b="1" i="1"/>
              <a:t>Sample Seasonal [Chl], Spring 2003</a:t>
            </a:r>
            <a:r>
              <a:rPr lang="en-US" i="1">
                <a:latin typeface="Times New Roman" pitchFamily="18" charset="0"/>
                <a:cs typeface="Times New Roman" pitchFamily="18" charset="0"/>
              </a:rPr>
              <a:t> </a:t>
            </a:r>
            <a:endParaRPr lang="en-US"/>
          </a:p>
        </p:txBody>
      </p:sp>
      <p:sp>
        <p:nvSpPr>
          <p:cNvPr id="7" name="Rectangle 2"/>
          <p:cNvSpPr txBox="1">
            <a:spLocks noChangeArrowheads="1"/>
          </p:cNvSpPr>
          <p:nvPr/>
        </p:nvSpPr>
        <p:spPr>
          <a:xfrm>
            <a:off x="0" y="-38100"/>
            <a:ext cx="12192000" cy="723900"/>
          </a:xfrm>
          <a:prstGeom prst="rect">
            <a:avLst/>
          </a:prstGeom>
        </p:spPr>
        <p:txBody>
          <a:bodyPr/>
          <a:lstStyle>
            <a:lvl1pPr algn="ctr" rtl="0" fontAlgn="base">
              <a:spcBef>
                <a:spcPct val="0"/>
              </a:spcBef>
              <a:spcAft>
                <a:spcPct val="0"/>
              </a:spcAft>
              <a:defRPr sz="4400">
                <a:solidFill>
                  <a:srgbClr val="996633"/>
                </a:solidFill>
                <a:latin typeface="+mj-lt"/>
                <a:ea typeface="+mj-ea"/>
                <a:cs typeface="+mj-cs"/>
              </a:defRPr>
            </a:lvl1pPr>
            <a:lvl2pPr algn="ctr" rtl="0" fontAlgn="base">
              <a:spcBef>
                <a:spcPct val="0"/>
              </a:spcBef>
              <a:spcAft>
                <a:spcPct val="0"/>
              </a:spcAft>
              <a:defRPr sz="4400">
                <a:solidFill>
                  <a:srgbClr val="996633"/>
                </a:solidFill>
                <a:latin typeface="Arial" pitchFamily="34" charset="0"/>
              </a:defRPr>
            </a:lvl2pPr>
            <a:lvl3pPr algn="ctr" rtl="0" fontAlgn="base">
              <a:spcBef>
                <a:spcPct val="0"/>
              </a:spcBef>
              <a:spcAft>
                <a:spcPct val="0"/>
              </a:spcAft>
              <a:defRPr sz="4400">
                <a:solidFill>
                  <a:srgbClr val="996633"/>
                </a:solidFill>
                <a:latin typeface="Arial" pitchFamily="34" charset="0"/>
              </a:defRPr>
            </a:lvl3pPr>
            <a:lvl4pPr algn="ctr" rtl="0" fontAlgn="base">
              <a:spcBef>
                <a:spcPct val="0"/>
              </a:spcBef>
              <a:spcAft>
                <a:spcPct val="0"/>
              </a:spcAft>
              <a:defRPr sz="4400">
                <a:solidFill>
                  <a:srgbClr val="996633"/>
                </a:solidFill>
                <a:latin typeface="Arial" pitchFamily="34" charset="0"/>
              </a:defRPr>
            </a:lvl4pPr>
            <a:lvl5pPr algn="ctr" rtl="0" fontAlgn="base">
              <a:spcBef>
                <a:spcPct val="0"/>
              </a:spcBef>
              <a:spcAft>
                <a:spcPct val="0"/>
              </a:spcAft>
              <a:defRPr sz="4400">
                <a:solidFill>
                  <a:srgbClr val="996633"/>
                </a:solidFill>
                <a:latin typeface="Arial" pitchFamily="34" charset="0"/>
              </a:defRPr>
            </a:lvl5pPr>
            <a:lvl6pPr marL="457200" algn="ctr" rtl="0" fontAlgn="base">
              <a:spcBef>
                <a:spcPct val="0"/>
              </a:spcBef>
              <a:spcAft>
                <a:spcPct val="0"/>
              </a:spcAft>
              <a:defRPr sz="4400">
                <a:solidFill>
                  <a:srgbClr val="996633"/>
                </a:solidFill>
                <a:latin typeface="Arial" pitchFamily="34" charset="0"/>
              </a:defRPr>
            </a:lvl6pPr>
            <a:lvl7pPr marL="914400" algn="ctr" rtl="0" fontAlgn="base">
              <a:spcBef>
                <a:spcPct val="0"/>
              </a:spcBef>
              <a:spcAft>
                <a:spcPct val="0"/>
              </a:spcAft>
              <a:defRPr sz="4400">
                <a:solidFill>
                  <a:srgbClr val="996633"/>
                </a:solidFill>
                <a:latin typeface="Arial" pitchFamily="34" charset="0"/>
              </a:defRPr>
            </a:lvl7pPr>
            <a:lvl8pPr marL="1371600" algn="ctr" rtl="0" fontAlgn="base">
              <a:spcBef>
                <a:spcPct val="0"/>
              </a:spcBef>
              <a:spcAft>
                <a:spcPct val="0"/>
              </a:spcAft>
              <a:defRPr sz="4400">
                <a:solidFill>
                  <a:srgbClr val="996633"/>
                </a:solidFill>
                <a:latin typeface="Arial" pitchFamily="34" charset="0"/>
              </a:defRPr>
            </a:lvl8pPr>
            <a:lvl9pPr marL="1828800" algn="ctr" rtl="0" fontAlgn="base">
              <a:spcBef>
                <a:spcPct val="0"/>
              </a:spcBef>
              <a:spcAft>
                <a:spcPct val="0"/>
              </a:spcAft>
              <a:defRPr sz="4400">
                <a:solidFill>
                  <a:srgbClr val="996633"/>
                </a:solidFill>
                <a:latin typeface="Arial" pitchFamily="34" charset="0"/>
              </a:defRPr>
            </a:lvl9pPr>
          </a:lstStyle>
          <a:p>
            <a:pPr>
              <a:defRPr/>
            </a:pPr>
            <a:r>
              <a:rPr lang="en-US" sz="3600" kern="0" dirty="0" smtClean="0"/>
              <a:t>Alternative Ocean Color Algorithms - NN</a:t>
            </a:r>
          </a:p>
        </p:txBody>
      </p:sp>
    </p:spTree>
  </p:cSld>
  <p:clrMapOvr>
    <a:masterClrMapping/>
  </p:clrMapOvr>
  <p:transition>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7570" t="11292" r="15784" b="6250"/>
          <a:stretch>
            <a:fillRect/>
          </a:stretch>
        </p:blipFill>
        <p:spPr bwMode="auto">
          <a:xfrm>
            <a:off x="0" y="0"/>
            <a:ext cx="12192000" cy="6858000"/>
          </a:xfrm>
          <a:prstGeom prst="rect">
            <a:avLst/>
          </a:prstGeom>
          <a:noFill/>
          <a:ln w="9525">
            <a:noFill/>
            <a:miter lim="800000"/>
            <a:headEnd/>
            <a:tailEnd/>
          </a:ln>
        </p:spPr>
      </p:pic>
      <p:sp>
        <p:nvSpPr>
          <p:cNvPr id="3075" name="TextBox 4"/>
          <p:cNvSpPr txBox="1">
            <a:spLocks noChangeArrowheads="1"/>
          </p:cNvSpPr>
          <p:nvPr/>
        </p:nvSpPr>
        <p:spPr bwMode="auto">
          <a:xfrm>
            <a:off x="9550400" y="6440488"/>
            <a:ext cx="2235200" cy="368300"/>
          </a:xfrm>
          <a:prstGeom prst="rect">
            <a:avLst/>
          </a:prstGeom>
          <a:noFill/>
          <a:ln w="9525">
            <a:noFill/>
            <a:miter lim="800000"/>
            <a:headEnd/>
            <a:tailEnd/>
          </a:ln>
        </p:spPr>
        <p:txBody>
          <a:bodyPr>
            <a:spAutoFit/>
          </a:bodyPr>
          <a:lstStyle/>
          <a:p>
            <a:r>
              <a:rPr lang="en-US"/>
              <a:t>Melin, 2013</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203200" y="1066800"/>
            <a:ext cx="11988800" cy="369888"/>
          </a:xfrm>
          <a:prstGeom prst="rect">
            <a:avLst/>
          </a:prstGeom>
          <a:noFill/>
          <a:ln w="9525">
            <a:noFill/>
            <a:miter lim="800000"/>
            <a:headEnd/>
            <a:tailEnd/>
          </a:ln>
        </p:spPr>
        <p:txBody>
          <a:bodyPr>
            <a:spAutoFit/>
          </a:bodyPr>
          <a:lstStyle/>
          <a:p>
            <a:r>
              <a:rPr lang="en-US" b="1" i="1"/>
              <a:t>Algorithm Implementation on Satellite Data</a:t>
            </a:r>
            <a:r>
              <a:rPr lang="en-US" b="1" i="1">
                <a:latin typeface="Times New Roman" pitchFamily="18" charset="0"/>
                <a:cs typeface="Times New Roman" pitchFamily="18" charset="0"/>
              </a:rPr>
              <a:t>-</a:t>
            </a:r>
            <a:r>
              <a:rPr lang="en-US" i="1">
                <a:latin typeface="Times New Roman" pitchFamily="18" charset="0"/>
                <a:cs typeface="Times New Roman" pitchFamily="18" charset="0"/>
              </a:rPr>
              <a:t> OC3-[Chl], mg </a:t>
            </a:r>
            <a:r>
              <a:rPr lang="en-US">
                <a:latin typeface="Times New Roman" pitchFamily="18" charset="0"/>
                <a:cs typeface="Times New Roman" pitchFamily="18" charset="0"/>
              </a:rPr>
              <a:t>m</a:t>
            </a:r>
            <a:r>
              <a:rPr lang="en-US" baseline="30000">
                <a:latin typeface="Times New Roman" pitchFamily="18" charset="0"/>
                <a:cs typeface="Times New Roman" pitchFamily="18" charset="0"/>
              </a:rPr>
              <a:t>-3</a:t>
            </a:r>
            <a:endParaRPr lang="en-US"/>
          </a:p>
        </p:txBody>
      </p:sp>
      <p:pic>
        <p:nvPicPr>
          <p:cNvPr id="21507" name="Picture 3" descr="S20030322_ChlBG.png"/>
          <p:cNvPicPr>
            <a:picLocks noChangeAspect="1"/>
          </p:cNvPicPr>
          <p:nvPr/>
        </p:nvPicPr>
        <p:blipFill>
          <a:blip r:embed="rId2" cstate="print"/>
          <a:srcRect/>
          <a:stretch>
            <a:fillRect/>
          </a:stretch>
        </p:blipFill>
        <p:spPr bwMode="auto">
          <a:xfrm>
            <a:off x="304800" y="1676400"/>
            <a:ext cx="11669184" cy="4375150"/>
          </a:xfrm>
          <a:prstGeom prst="rect">
            <a:avLst/>
          </a:prstGeom>
          <a:noFill/>
          <a:ln w="9525">
            <a:noFill/>
            <a:miter lim="800000"/>
            <a:headEnd/>
            <a:tailEnd/>
          </a:ln>
        </p:spPr>
      </p:pic>
      <p:pic>
        <p:nvPicPr>
          <p:cNvPr id="21508" name="Picture 3"/>
          <p:cNvPicPr>
            <a:picLocks noChangeAspect="1" noChangeArrowheads="1"/>
          </p:cNvPicPr>
          <p:nvPr/>
        </p:nvPicPr>
        <p:blipFill>
          <a:blip r:embed="rId3" cstate="print"/>
          <a:srcRect/>
          <a:stretch>
            <a:fillRect/>
          </a:stretch>
        </p:blipFill>
        <p:spPr bwMode="auto">
          <a:xfrm>
            <a:off x="2743200" y="6096001"/>
            <a:ext cx="6908800" cy="619125"/>
          </a:xfrm>
          <a:prstGeom prst="rect">
            <a:avLst/>
          </a:prstGeom>
          <a:noFill/>
          <a:ln w="9525">
            <a:noFill/>
            <a:miter lim="800000"/>
            <a:headEnd/>
            <a:tailEnd/>
          </a:ln>
        </p:spPr>
      </p:pic>
      <p:sp>
        <p:nvSpPr>
          <p:cNvPr id="21509" name="Rectangle 1"/>
          <p:cNvSpPr>
            <a:spLocks noChangeArrowheads="1"/>
          </p:cNvSpPr>
          <p:nvPr/>
        </p:nvSpPr>
        <p:spPr bwMode="auto">
          <a:xfrm>
            <a:off x="3647018" y="696913"/>
            <a:ext cx="3698448" cy="369332"/>
          </a:xfrm>
          <a:prstGeom prst="rect">
            <a:avLst/>
          </a:prstGeom>
          <a:noFill/>
          <a:ln w="9525">
            <a:noFill/>
            <a:miter lim="800000"/>
            <a:headEnd/>
            <a:tailEnd/>
          </a:ln>
        </p:spPr>
        <p:txBody>
          <a:bodyPr wrap="none">
            <a:spAutoFit/>
          </a:bodyPr>
          <a:lstStyle/>
          <a:p>
            <a:r>
              <a:rPr lang="en-US" b="1" i="1"/>
              <a:t>Sample Seasonal [Chl], Spring 2003</a:t>
            </a:r>
            <a:r>
              <a:rPr lang="en-US" i="1">
                <a:latin typeface="Times New Roman" pitchFamily="18" charset="0"/>
                <a:cs typeface="Times New Roman" pitchFamily="18" charset="0"/>
              </a:rPr>
              <a:t> </a:t>
            </a:r>
            <a:endParaRPr lang="en-US"/>
          </a:p>
        </p:txBody>
      </p:sp>
      <p:sp>
        <p:nvSpPr>
          <p:cNvPr id="6" name="Rectangle 2"/>
          <p:cNvSpPr txBox="1">
            <a:spLocks noChangeArrowheads="1"/>
          </p:cNvSpPr>
          <p:nvPr/>
        </p:nvSpPr>
        <p:spPr>
          <a:xfrm>
            <a:off x="0" y="-38100"/>
            <a:ext cx="12192000" cy="723900"/>
          </a:xfrm>
          <a:prstGeom prst="rect">
            <a:avLst/>
          </a:prstGeom>
        </p:spPr>
        <p:txBody>
          <a:bodyPr/>
          <a:lstStyle>
            <a:lvl1pPr algn="ctr" rtl="0" fontAlgn="base">
              <a:spcBef>
                <a:spcPct val="0"/>
              </a:spcBef>
              <a:spcAft>
                <a:spcPct val="0"/>
              </a:spcAft>
              <a:defRPr sz="4400">
                <a:solidFill>
                  <a:srgbClr val="996633"/>
                </a:solidFill>
                <a:latin typeface="+mj-lt"/>
                <a:ea typeface="+mj-ea"/>
                <a:cs typeface="+mj-cs"/>
              </a:defRPr>
            </a:lvl1pPr>
            <a:lvl2pPr algn="ctr" rtl="0" fontAlgn="base">
              <a:spcBef>
                <a:spcPct val="0"/>
              </a:spcBef>
              <a:spcAft>
                <a:spcPct val="0"/>
              </a:spcAft>
              <a:defRPr sz="4400">
                <a:solidFill>
                  <a:srgbClr val="996633"/>
                </a:solidFill>
                <a:latin typeface="Arial" pitchFamily="34" charset="0"/>
              </a:defRPr>
            </a:lvl2pPr>
            <a:lvl3pPr algn="ctr" rtl="0" fontAlgn="base">
              <a:spcBef>
                <a:spcPct val="0"/>
              </a:spcBef>
              <a:spcAft>
                <a:spcPct val="0"/>
              </a:spcAft>
              <a:defRPr sz="4400">
                <a:solidFill>
                  <a:srgbClr val="996633"/>
                </a:solidFill>
                <a:latin typeface="Arial" pitchFamily="34" charset="0"/>
              </a:defRPr>
            </a:lvl3pPr>
            <a:lvl4pPr algn="ctr" rtl="0" fontAlgn="base">
              <a:spcBef>
                <a:spcPct val="0"/>
              </a:spcBef>
              <a:spcAft>
                <a:spcPct val="0"/>
              </a:spcAft>
              <a:defRPr sz="4400">
                <a:solidFill>
                  <a:srgbClr val="996633"/>
                </a:solidFill>
                <a:latin typeface="Arial" pitchFamily="34" charset="0"/>
              </a:defRPr>
            </a:lvl4pPr>
            <a:lvl5pPr algn="ctr" rtl="0" fontAlgn="base">
              <a:spcBef>
                <a:spcPct val="0"/>
              </a:spcBef>
              <a:spcAft>
                <a:spcPct val="0"/>
              </a:spcAft>
              <a:defRPr sz="4400">
                <a:solidFill>
                  <a:srgbClr val="996633"/>
                </a:solidFill>
                <a:latin typeface="Arial" pitchFamily="34" charset="0"/>
              </a:defRPr>
            </a:lvl5pPr>
            <a:lvl6pPr marL="457200" algn="ctr" rtl="0" fontAlgn="base">
              <a:spcBef>
                <a:spcPct val="0"/>
              </a:spcBef>
              <a:spcAft>
                <a:spcPct val="0"/>
              </a:spcAft>
              <a:defRPr sz="4400">
                <a:solidFill>
                  <a:srgbClr val="996633"/>
                </a:solidFill>
                <a:latin typeface="Arial" pitchFamily="34" charset="0"/>
              </a:defRPr>
            </a:lvl6pPr>
            <a:lvl7pPr marL="914400" algn="ctr" rtl="0" fontAlgn="base">
              <a:spcBef>
                <a:spcPct val="0"/>
              </a:spcBef>
              <a:spcAft>
                <a:spcPct val="0"/>
              </a:spcAft>
              <a:defRPr sz="4400">
                <a:solidFill>
                  <a:srgbClr val="996633"/>
                </a:solidFill>
                <a:latin typeface="Arial" pitchFamily="34" charset="0"/>
              </a:defRPr>
            </a:lvl7pPr>
            <a:lvl8pPr marL="1371600" algn="ctr" rtl="0" fontAlgn="base">
              <a:spcBef>
                <a:spcPct val="0"/>
              </a:spcBef>
              <a:spcAft>
                <a:spcPct val="0"/>
              </a:spcAft>
              <a:defRPr sz="4400">
                <a:solidFill>
                  <a:srgbClr val="996633"/>
                </a:solidFill>
                <a:latin typeface="Arial" pitchFamily="34" charset="0"/>
              </a:defRPr>
            </a:lvl8pPr>
            <a:lvl9pPr marL="1828800" algn="ctr" rtl="0" fontAlgn="base">
              <a:spcBef>
                <a:spcPct val="0"/>
              </a:spcBef>
              <a:spcAft>
                <a:spcPct val="0"/>
              </a:spcAft>
              <a:defRPr sz="4400">
                <a:solidFill>
                  <a:srgbClr val="996633"/>
                </a:solidFill>
                <a:latin typeface="Arial" pitchFamily="34" charset="0"/>
              </a:defRPr>
            </a:lvl9pPr>
          </a:lstStyle>
          <a:p>
            <a:pPr>
              <a:defRPr/>
            </a:pPr>
            <a:r>
              <a:rPr lang="en-US" sz="3600" kern="0" dirty="0" smtClean="0"/>
              <a:t>Alternative Ocean Color Algorithms - NN</a:t>
            </a:r>
          </a:p>
        </p:txBody>
      </p:sp>
    </p:spTree>
  </p:cSld>
  <p:clrMapOvr>
    <a:masterClrMapping/>
  </p:clrMapOvr>
  <p:transition>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1043730" y="69280"/>
            <a:ext cx="11277600" cy="1200329"/>
          </a:xfrm>
          <a:prstGeom prst="rect">
            <a:avLst/>
          </a:prstGeom>
          <a:noFill/>
          <a:ln w="9525">
            <a:noFill/>
            <a:miter lim="800000"/>
            <a:headEnd/>
            <a:tailEnd/>
          </a:ln>
        </p:spPr>
        <p:txBody>
          <a:bodyPr wrap="square">
            <a:spAutoFit/>
          </a:bodyPr>
          <a:lstStyle/>
          <a:p>
            <a:r>
              <a:rPr lang="en-US" sz="3600" i="1" dirty="0" smtClean="0">
                <a:latin typeface="Calibri" pitchFamily="34" charset="0"/>
              </a:rPr>
              <a:t>Algorithm description for retrieval of IOPs</a:t>
            </a:r>
          </a:p>
          <a:p>
            <a:r>
              <a:rPr lang="en-US" sz="3600" i="1" dirty="0" smtClean="0">
                <a:latin typeface="Calibri" pitchFamily="34" charset="0"/>
              </a:rPr>
              <a:t>(trained on simulated data set) </a:t>
            </a:r>
            <a:r>
              <a:rPr lang="en-US" sz="3600" i="1" dirty="0" smtClean="0">
                <a:solidFill>
                  <a:srgbClr val="C00000"/>
                </a:solidFill>
                <a:latin typeface="Calibri" pitchFamily="34" charset="0"/>
              </a:rPr>
              <a:t>for HABS</a:t>
            </a:r>
            <a:endParaRPr lang="en-US" sz="3600" i="1" dirty="0">
              <a:solidFill>
                <a:srgbClr val="C00000"/>
              </a:solidFill>
              <a:latin typeface="Calibri" pitchFamily="34" charset="0"/>
            </a:endParaRPr>
          </a:p>
        </p:txBody>
      </p:sp>
      <p:sp>
        <p:nvSpPr>
          <p:cNvPr id="24579" name="Rectangle 2"/>
          <p:cNvSpPr>
            <a:spLocks noChangeArrowheads="1"/>
          </p:cNvSpPr>
          <p:nvPr/>
        </p:nvSpPr>
        <p:spPr bwMode="auto">
          <a:xfrm>
            <a:off x="0" y="-184666"/>
            <a:ext cx="184731" cy="369332"/>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24580" name="Rectangle 4"/>
          <p:cNvSpPr>
            <a:spLocks noChangeArrowheads="1"/>
          </p:cNvSpPr>
          <p:nvPr/>
        </p:nvSpPr>
        <p:spPr bwMode="auto">
          <a:xfrm>
            <a:off x="0" y="-184666"/>
            <a:ext cx="184731" cy="369332"/>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24581" name="Rectangle 6"/>
          <p:cNvSpPr>
            <a:spLocks noChangeArrowheads="1"/>
          </p:cNvSpPr>
          <p:nvPr/>
        </p:nvSpPr>
        <p:spPr bwMode="auto">
          <a:xfrm>
            <a:off x="0" y="-184666"/>
            <a:ext cx="184731" cy="369332"/>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24583" name="Rectangle 7"/>
          <p:cNvSpPr>
            <a:spLocks noChangeArrowheads="1"/>
          </p:cNvSpPr>
          <p:nvPr/>
        </p:nvSpPr>
        <p:spPr bwMode="auto">
          <a:xfrm>
            <a:off x="7112000" y="3962401"/>
            <a:ext cx="5080000" cy="1569660"/>
          </a:xfrm>
          <a:prstGeom prst="rect">
            <a:avLst/>
          </a:prstGeom>
          <a:noFill/>
          <a:ln w="9525">
            <a:noFill/>
            <a:miter lim="800000"/>
            <a:headEnd/>
            <a:tailEnd/>
          </a:ln>
        </p:spPr>
        <p:txBody>
          <a:bodyPr wrap="square">
            <a:spAutoFit/>
          </a:bodyPr>
          <a:lstStyle/>
          <a:p>
            <a:r>
              <a:rPr lang="en-US" sz="1600" b="1" i="1" u="sng" dirty="0" smtClean="0">
                <a:solidFill>
                  <a:schemeClr val="accent4"/>
                </a:solidFill>
                <a:latin typeface="Times New Roman" pitchFamily="18" charset="0"/>
                <a:cs typeface="Times New Roman" pitchFamily="18" charset="0"/>
              </a:rPr>
              <a:t>Retrieved parameters</a:t>
            </a:r>
          </a:p>
          <a:p>
            <a:r>
              <a:rPr lang="en-US" sz="1600" b="1" i="1" u="sng" dirty="0" err="1" smtClean="0">
                <a:solidFill>
                  <a:schemeClr val="accent4"/>
                </a:solidFill>
                <a:latin typeface="Times New Roman" pitchFamily="18" charset="0"/>
                <a:cs typeface="Times New Roman" pitchFamily="18" charset="0"/>
              </a:rPr>
              <a:t>a</a:t>
            </a:r>
            <a:r>
              <a:rPr lang="en-US" sz="1600" b="1" i="1" baseline="-25000" dirty="0" err="1" smtClean="0">
                <a:solidFill>
                  <a:schemeClr val="accent4"/>
                </a:solidFill>
                <a:latin typeface="Times New Roman" pitchFamily="18" charset="0"/>
                <a:cs typeface="Times New Roman" pitchFamily="18" charset="0"/>
              </a:rPr>
              <a:t>pg</a:t>
            </a:r>
            <a:r>
              <a:rPr lang="en-US" sz="1600" b="1" i="1" baseline="-25000" dirty="0" smtClean="0">
                <a:solidFill>
                  <a:schemeClr val="accent4"/>
                </a:solidFill>
                <a:latin typeface="Times New Roman" pitchFamily="18" charset="0"/>
                <a:cs typeface="Times New Roman" pitchFamily="18" charset="0"/>
              </a:rPr>
              <a:t> </a:t>
            </a:r>
            <a:r>
              <a:rPr lang="en-US" sz="1600" b="1" dirty="0" smtClean="0">
                <a:solidFill>
                  <a:schemeClr val="accent4"/>
                </a:solidFill>
                <a:latin typeface="Calibri" pitchFamily="34" charset="0"/>
              </a:rPr>
              <a:t>:the particulate and dissolved absorption coefficient </a:t>
            </a:r>
          </a:p>
          <a:p>
            <a:r>
              <a:rPr lang="en-US" sz="1600" b="1" i="1" u="sng" dirty="0" err="1" smtClean="0">
                <a:solidFill>
                  <a:schemeClr val="accent4"/>
                </a:solidFill>
                <a:latin typeface="Times New Roman" pitchFamily="18" charset="0"/>
                <a:cs typeface="Times New Roman" pitchFamily="18" charset="0"/>
              </a:rPr>
              <a:t>b</a:t>
            </a:r>
            <a:r>
              <a:rPr lang="en-US" sz="1600" b="1" i="1" baseline="-25000" dirty="0" err="1" smtClean="0">
                <a:solidFill>
                  <a:schemeClr val="accent4"/>
                </a:solidFill>
                <a:latin typeface="Times New Roman" pitchFamily="18" charset="0"/>
                <a:cs typeface="Times New Roman" pitchFamily="18" charset="0"/>
              </a:rPr>
              <a:t>bp</a:t>
            </a:r>
            <a:r>
              <a:rPr lang="en-US" sz="1600" b="1" dirty="0" smtClean="0">
                <a:solidFill>
                  <a:schemeClr val="accent4"/>
                </a:solidFill>
                <a:latin typeface="Calibri" pitchFamily="34" charset="0"/>
              </a:rPr>
              <a:t>: particulate backscattering coefficient </a:t>
            </a:r>
            <a:endParaRPr lang="en-US" sz="1600" b="1" u="sng" dirty="0" smtClean="0">
              <a:solidFill>
                <a:schemeClr val="accent4"/>
              </a:solidFill>
              <a:latin typeface="Calibri" pitchFamily="34" charset="0"/>
            </a:endParaRPr>
          </a:p>
          <a:p>
            <a:r>
              <a:rPr lang="en-US" sz="1600" b="1" i="1" u="sng" dirty="0" err="1" smtClean="0">
                <a:solidFill>
                  <a:schemeClr val="accent4"/>
                </a:solidFill>
                <a:latin typeface="Times New Roman" pitchFamily="18" charset="0"/>
                <a:cs typeface="Times New Roman" pitchFamily="18" charset="0"/>
              </a:rPr>
              <a:t>a</a:t>
            </a:r>
            <a:r>
              <a:rPr lang="en-US" sz="1600" b="1" i="1" baseline="-25000" dirty="0" err="1" smtClean="0">
                <a:solidFill>
                  <a:schemeClr val="accent4"/>
                </a:solidFill>
                <a:latin typeface="Times New Roman" pitchFamily="18" charset="0"/>
                <a:cs typeface="Times New Roman" pitchFamily="18" charset="0"/>
              </a:rPr>
              <a:t>phy</a:t>
            </a:r>
            <a:r>
              <a:rPr lang="en-US" sz="1600" b="1" dirty="0" smtClean="0">
                <a:solidFill>
                  <a:schemeClr val="accent4"/>
                </a:solidFill>
                <a:latin typeface="Calibri" pitchFamily="34" charset="0"/>
              </a:rPr>
              <a:t>: phytoplankton absorption coefficient </a:t>
            </a:r>
            <a:r>
              <a:rPr lang="en-US" sz="1600" b="1" i="1" u="sng" dirty="0" err="1" smtClean="0">
                <a:solidFill>
                  <a:schemeClr val="accent4"/>
                </a:solidFill>
                <a:latin typeface="Times New Roman" pitchFamily="18" charset="0"/>
                <a:cs typeface="Times New Roman" pitchFamily="18" charset="0"/>
              </a:rPr>
              <a:t>a</a:t>
            </a:r>
            <a:r>
              <a:rPr lang="en-US" sz="1600" b="1" i="1" baseline="-25000" dirty="0" err="1" smtClean="0">
                <a:solidFill>
                  <a:schemeClr val="accent4"/>
                </a:solidFill>
                <a:latin typeface="Times New Roman" pitchFamily="18" charset="0"/>
                <a:cs typeface="Times New Roman" pitchFamily="18" charset="0"/>
              </a:rPr>
              <a:t>dm</a:t>
            </a:r>
            <a:r>
              <a:rPr lang="en-US" sz="1600" b="1" dirty="0" smtClean="0">
                <a:solidFill>
                  <a:schemeClr val="accent4"/>
                </a:solidFill>
                <a:latin typeface="Calibri" pitchFamily="34" charset="0"/>
              </a:rPr>
              <a:t>: non-phytoplankton particulate absorption coefficient</a:t>
            </a:r>
          </a:p>
          <a:p>
            <a:r>
              <a:rPr lang="en-US" sz="1600" b="1" i="1" u="sng" dirty="0" err="1" smtClean="0">
                <a:solidFill>
                  <a:schemeClr val="accent4"/>
                </a:solidFill>
                <a:latin typeface="Times New Roman" pitchFamily="18" charset="0"/>
                <a:cs typeface="Times New Roman" pitchFamily="18" charset="0"/>
              </a:rPr>
              <a:t>a</a:t>
            </a:r>
            <a:r>
              <a:rPr lang="en-US" sz="1600" b="1" i="1" baseline="-25000" dirty="0" err="1" smtClean="0">
                <a:solidFill>
                  <a:schemeClr val="accent4"/>
                </a:solidFill>
                <a:latin typeface="Times New Roman" pitchFamily="18" charset="0"/>
                <a:cs typeface="Times New Roman" pitchFamily="18" charset="0"/>
              </a:rPr>
              <a:t>g</a:t>
            </a:r>
            <a:r>
              <a:rPr lang="en-US" sz="1600" b="1" dirty="0" smtClean="0">
                <a:solidFill>
                  <a:schemeClr val="accent4"/>
                </a:solidFill>
                <a:latin typeface="Calibri" pitchFamily="34" charset="0"/>
              </a:rPr>
              <a:t>: dissolved</a:t>
            </a:r>
            <a:r>
              <a:rPr lang="en-US" sz="1600" b="1" i="1" dirty="0" smtClean="0">
                <a:solidFill>
                  <a:schemeClr val="accent4"/>
                </a:solidFill>
                <a:latin typeface="Calibri" pitchFamily="34" charset="0"/>
              </a:rPr>
              <a:t> </a:t>
            </a:r>
            <a:r>
              <a:rPr lang="en-US" sz="1600" b="1" dirty="0" smtClean="0">
                <a:solidFill>
                  <a:schemeClr val="accent4"/>
                </a:solidFill>
                <a:latin typeface="Calibri" pitchFamily="34" charset="0"/>
              </a:rPr>
              <a:t>absorption coefficient</a:t>
            </a:r>
            <a:endParaRPr lang="en-US" sz="1600" b="1" dirty="0">
              <a:solidFill>
                <a:schemeClr val="accent4"/>
              </a:solidFill>
              <a:latin typeface="Calibri" pitchFamily="34" charset="0"/>
            </a:endParaRPr>
          </a:p>
        </p:txBody>
      </p:sp>
      <p:pic>
        <p:nvPicPr>
          <p:cNvPr id="8" name="Picture 7" descr="figure_Level_of_products1"/>
          <p:cNvPicPr>
            <a:picLocks noChangeAspect="1"/>
          </p:cNvPicPr>
          <p:nvPr/>
        </p:nvPicPr>
        <p:blipFill>
          <a:blip r:embed="rId2" cstate="print"/>
          <a:srcRect/>
          <a:stretch>
            <a:fillRect/>
          </a:stretch>
        </p:blipFill>
        <p:spPr bwMode="auto">
          <a:xfrm>
            <a:off x="156864" y="1295401"/>
            <a:ext cx="7056736" cy="4877063"/>
          </a:xfrm>
          <a:prstGeom prst="rect">
            <a:avLst/>
          </a:prstGeom>
          <a:noFill/>
          <a:ln w="9525">
            <a:noFill/>
            <a:miter lim="800000"/>
            <a:headEnd/>
            <a:tailEnd/>
          </a:ln>
        </p:spPr>
      </p:pic>
      <p:sp>
        <p:nvSpPr>
          <p:cNvPr id="10" name="Rectangle 7"/>
          <p:cNvSpPr>
            <a:spLocks noChangeArrowheads="1"/>
          </p:cNvSpPr>
          <p:nvPr/>
        </p:nvSpPr>
        <p:spPr bwMode="auto">
          <a:xfrm>
            <a:off x="6400800" y="1143000"/>
            <a:ext cx="5080000" cy="830997"/>
          </a:xfrm>
          <a:prstGeom prst="rect">
            <a:avLst/>
          </a:prstGeom>
          <a:noFill/>
          <a:ln w="9525">
            <a:noFill/>
            <a:miter lim="800000"/>
            <a:headEnd/>
            <a:tailEnd/>
          </a:ln>
        </p:spPr>
        <p:txBody>
          <a:bodyPr wrap="square">
            <a:spAutoFit/>
          </a:bodyPr>
          <a:lstStyle/>
          <a:p>
            <a:r>
              <a:rPr lang="en-US" sz="1600" b="1" dirty="0" smtClean="0">
                <a:solidFill>
                  <a:srgbClr val="FF0000"/>
                </a:solidFill>
                <a:latin typeface="Calibri" pitchFamily="34" charset="0"/>
              </a:rPr>
              <a:t>Input to the neural networks is the log</a:t>
            </a:r>
            <a:r>
              <a:rPr lang="en-US" sz="1600" b="1" baseline="-25000" dirty="0" smtClean="0">
                <a:solidFill>
                  <a:srgbClr val="FF0000"/>
                </a:solidFill>
                <a:latin typeface="Calibri" pitchFamily="34" charset="0"/>
              </a:rPr>
              <a:t>10</a:t>
            </a:r>
            <a:r>
              <a:rPr lang="en-US" sz="1600" b="1" dirty="0" smtClean="0">
                <a:solidFill>
                  <a:srgbClr val="FF0000"/>
                </a:solidFill>
                <a:latin typeface="Calibri" pitchFamily="34" charset="0"/>
              </a:rPr>
              <a:t> of above water Reflectance </a:t>
            </a:r>
            <a:r>
              <a:rPr lang="en-US" sz="1600" b="1" i="1" dirty="0" err="1" smtClean="0">
                <a:solidFill>
                  <a:srgbClr val="FF0000"/>
                </a:solidFill>
                <a:latin typeface="Calibri" pitchFamily="34" charset="0"/>
              </a:rPr>
              <a:t>R</a:t>
            </a:r>
            <a:r>
              <a:rPr lang="en-US" sz="1600" b="1" i="1" baseline="-25000" dirty="0" err="1" smtClean="0">
                <a:solidFill>
                  <a:srgbClr val="FF0000"/>
                </a:solidFill>
                <a:latin typeface="Calibri" pitchFamily="34" charset="0"/>
              </a:rPr>
              <a:t>rs</a:t>
            </a:r>
            <a:r>
              <a:rPr lang="en-US" sz="1600" b="1" dirty="0" smtClean="0">
                <a:solidFill>
                  <a:srgbClr val="FF0000"/>
                </a:solidFill>
                <a:latin typeface="Calibri" pitchFamily="34" charset="0"/>
              </a:rPr>
              <a:t> at the visible MODIS wavelengths 412, 443, 488, 531, 547 and 667nm</a:t>
            </a:r>
            <a:endParaRPr lang="en-US" sz="1600" b="1" u="sng" dirty="0" smtClean="0">
              <a:solidFill>
                <a:srgbClr val="FF0000"/>
              </a:solidFill>
              <a:latin typeface="Calibri" pitchFamily="34" charset="0"/>
            </a:endParaRPr>
          </a:p>
        </p:txBody>
      </p:sp>
      <p:sp>
        <p:nvSpPr>
          <p:cNvPr id="11" name="Rectangle 10"/>
          <p:cNvSpPr/>
          <p:nvPr/>
        </p:nvSpPr>
        <p:spPr>
          <a:xfrm>
            <a:off x="8128000" y="6172200"/>
            <a:ext cx="2715230" cy="369332"/>
          </a:xfrm>
          <a:prstGeom prst="rect">
            <a:avLst/>
          </a:prstGeom>
        </p:spPr>
        <p:txBody>
          <a:bodyPr wrap="none">
            <a:spAutoFit/>
          </a:bodyPr>
          <a:lstStyle/>
          <a:p>
            <a:r>
              <a:rPr lang="en-US" dirty="0" err="1" smtClean="0">
                <a:latin typeface="Times New Roman" pitchFamily="18" charset="0"/>
                <a:cs typeface="Times New Roman" pitchFamily="18" charset="0"/>
              </a:rPr>
              <a:t>Ioannou</a:t>
            </a:r>
            <a:r>
              <a:rPr lang="en-US" dirty="0" smtClean="0">
                <a:latin typeface="Times New Roman" pitchFamily="18" charset="0"/>
                <a:cs typeface="Times New Roman" pitchFamily="18" charset="0"/>
              </a:rPr>
              <a:t> et al. 2011 &amp; 2013</a:t>
            </a:r>
            <a:endParaRPr lang="en-US" dirty="0">
              <a:latin typeface="Times New Roman" pitchFamily="18" charset="0"/>
              <a:cs typeface="Times New Roman" pitchFamily="18" charset="0"/>
            </a:endParaRPr>
          </a:p>
        </p:txBody>
      </p:sp>
      <p:sp>
        <p:nvSpPr>
          <p:cNvPr id="12" name="Rectangle 7"/>
          <p:cNvSpPr>
            <a:spLocks noChangeArrowheads="1"/>
          </p:cNvSpPr>
          <p:nvPr/>
        </p:nvSpPr>
        <p:spPr bwMode="auto">
          <a:xfrm>
            <a:off x="7315200" y="2438400"/>
            <a:ext cx="4165600" cy="1077218"/>
          </a:xfrm>
          <a:prstGeom prst="rect">
            <a:avLst/>
          </a:prstGeom>
          <a:noFill/>
          <a:ln w="9525">
            <a:noFill/>
            <a:miter lim="800000"/>
            <a:headEnd/>
            <a:tailEnd/>
          </a:ln>
        </p:spPr>
        <p:txBody>
          <a:bodyPr wrap="square">
            <a:spAutoFit/>
          </a:bodyPr>
          <a:lstStyle/>
          <a:p>
            <a:r>
              <a:rPr lang="en-US" sz="1600" b="1" dirty="0" smtClean="0">
                <a:solidFill>
                  <a:srgbClr val="00B0F0"/>
                </a:solidFill>
                <a:latin typeface="Times New Roman" pitchFamily="18" charset="0"/>
                <a:cs typeface="Times New Roman" pitchFamily="18" charset="0"/>
              </a:rPr>
              <a:t>NN-I, NN-II, NN-III </a:t>
            </a:r>
            <a:r>
              <a:rPr lang="en-US" sz="1600" b="1" dirty="0" smtClean="0">
                <a:solidFill>
                  <a:srgbClr val="00B0F0"/>
                </a:solidFill>
                <a:latin typeface="Calibri" pitchFamily="34" charset="0"/>
              </a:rPr>
              <a:t>are one layer neural networks with 6 neurons at the hidden layer and are trained </a:t>
            </a:r>
            <a:r>
              <a:rPr lang="en-US" sz="1600" b="1" dirty="0" smtClean="0">
                <a:solidFill>
                  <a:schemeClr val="accent1"/>
                </a:solidFill>
                <a:latin typeface="Calibri" pitchFamily="34" charset="0"/>
              </a:rPr>
              <a:t>based on the simulated dataset</a:t>
            </a:r>
            <a:r>
              <a:rPr lang="en-US" sz="1600" b="1" dirty="0" smtClean="0">
                <a:solidFill>
                  <a:srgbClr val="00B0F0"/>
                </a:solidFill>
                <a:latin typeface="Calibri" pitchFamily="34" charset="0"/>
              </a:rPr>
              <a:t>.</a:t>
            </a:r>
          </a:p>
        </p:txBody>
      </p:sp>
      <p:sp>
        <p:nvSpPr>
          <p:cNvPr id="2" name="Oval 1"/>
          <p:cNvSpPr/>
          <p:nvPr/>
        </p:nvSpPr>
        <p:spPr>
          <a:xfrm>
            <a:off x="2032000" y="3352800"/>
            <a:ext cx="1524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946400" y="4343400"/>
            <a:ext cx="1524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184666"/>
            <a:ext cx="184731" cy="369332"/>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26628" name="Rectangle 4"/>
          <p:cNvSpPr>
            <a:spLocks noChangeArrowheads="1"/>
          </p:cNvSpPr>
          <p:nvPr/>
        </p:nvSpPr>
        <p:spPr bwMode="auto">
          <a:xfrm>
            <a:off x="0" y="-184666"/>
            <a:ext cx="184731" cy="369332"/>
          </a:xfrm>
          <a:prstGeom prst="rect">
            <a:avLst/>
          </a:prstGeom>
          <a:noFill/>
          <a:ln w="9525">
            <a:noFill/>
            <a:miter lim="800000"/>
            <a:headEnd/>
            <a:tailEnd/>
          </a:ln>
        </p:spPr>
        <p:txBody>
          <a:bodyPr wrap="none" anchor="ctr">
            <a:spAutoFit/>
          </a:bodyPr>
          <a:lstStyle/>
          <a:p>
            <a:endParaRPr lang="en-US">
              <a:latin typeface="Calibri" pitchFamily="34" charset="0"/>
            </a:endParaRPr>
          </a:p>
        </p:txBody>
      </p:sp>
      <p:pic>
        <p:nvPicPr>
          <p:cNvPr id="5" name="Picture 4"/>
          <p:cNvPicPr>
            <a:picLocks noChangeAspect="1"/>
          </p:cNvPicPr>
          <p:nvPr/>
        </p:nvPicPr>
        <p:blipFill>
          <a:blip r:embed="rId2" cstate="print"/>
          <a:srcRect/>
          <a:stretch>
            <a:fillRect/>
          </a:stretch>
        </p:blipFill>
        <p:spPr bwMode="auto">
          <a:xfrm>
            <a:off x="2641600" y="914400"/>
            <a:ext cx="8306136" cy="5202936"/>
          </a:xfrm>
          <a:prstGeom prst="rect">
            <a:avLst/>
          </a:prstGeom>
          <a:noFill/>
          <a:ln w="9525">
            <a:noFill/>
            <a:miter lim="800000"/>
            <a:headEnd/>
            <a:tailEnd/>
          </a:ln>
        </p:spPr>
      </p:pic>
      <p:sp>
        <p:nvSpPr>
          <p:cNvPr id="6" name="Rectangle 5"/>
          <p:cNvSpPr/>
          <p:nvPr/>
        </p:nvSpPr>
        <p:spPr>
          <a:xfrm>
            <a:off x="0" y="1"/>
            <a:ext cx="12192000" cy="430887"/>
          </a:xfrm>
          <a:prstGeom prst="rect">
            <a:avLst/>
          </a:prstGeom>
        </p:spPr>
        <p:txBody>
          <a:bodyPr wrap="square">
            <a:spAutoFit/>
          </a:bodyPr>
          <a:lstStyle/>
          <a:p>
            <a:r>
              <a:rPr lang="en-US" sz="2200" b="1" i="1" dirty="0" smtClean="0"/>
              <a:t>Neural Network MODIS Processed image of Nov 21 2004 –a</a:t>
            </a:r>
            <a:r>
              <a:rPr lang="en-US" sz="1100" b="1" i="1" dirty="0" smtClean="0"/>
              <a:t>ph</a:t>
            </a:r>
            <a:r>
              <a:rPr lang="en-US" sz="2200" b="1" i="1" dirty="0" smtClean="0"/>
              <a:t>442/b</a:t>
            </a:r>
            <a:r>
              <a:rPr lang="en-US" sz="1400" b="1" i="1" dirty="0" smtClean="0"/>
              <a:t>b</a:t>
            </a:r>
            <a:r>
              <a:rPr lang="en-US" sz="2200" b="1" i="1" dirty="0" smtClean="0"/>
              <a:t>442</a:t>
            </a:r>
            <a:endParaRPr lang="en-US" sz="2200" b="1" i="1" dirty="0"/>
          </a:p>
        </p:txBody>
      </p:sp>
    </p:spTree>
  </p:cSld>
  <p:clrMapOvr>
    <a:masterClrMapping/>
  </p:clrMapOvr>
  <p:transition>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184666"/>
            <a:ext cx="184731" cy="369332"/>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26628" name="Rectangle 4"/>
          <p:cNvSpPr>
            <a:spLocks noChangeArrowheads="1"/>
          </p:cNvSpPr>
          <p:nvPr/>
        </p:nvSpPr>
        <p:spPr bwMode="auto">
          <a:xfrm>
            <a:off x="0" y="-184666"/>
            <a:ext cx="184731" cy="369332"/>
          </a:xfrm>
          <a:prstGeom prst="rect">
            <a:avLst/>
          </a:prstGeom>
          <a:noFill/>
          <a:ln w="9525">
            <a:noFill/>
            <a:miter lim="800000"/>
            <a:headEnd/>
            <a:tailEnd/>
          </a:ln>
        </p:spPr>
        <p:txBody>
          <a:bodyPr wrap="none" anchor="ctr">
            <a:spAutoFit/>
          </a:bodyPr>
          <a:lstStyle/>
          <a:p>
            <a:endParaRPr lang="en-US">
              <a:latin typeface="Calibri" pitchFamily="34" charset="0"/>
            </a:endParaRPr>
          </a:p>
        </p:txBody>
      </p:sp>
      <p:pic>
        <p:nvPicPr>
          <p:cNvPr id="6" name="Picture 5"/>
          <p:cNvPicPr>
            <a:picLocks noChangeAspect="1"/>
          </p:cNvPicPr>
          <p:nvPr/>
        </p:nvPicPr>
        <p:blipFill>
          <a:blip r:embed="rId2" cstate="print"/>
          <a:srcRect/>
          <a:stretch>
            <a:fillRect/>
          </a:stretch>
        </p:blipFill>
        <p:spPr bwMode="auto">
          <a:xfrm>
            <a:off x="2946400" y="838200"/>
            <a:ext cx="7585608" cy="5202936"/>
          </a:xfrm>
          <a:prstGeom prst="rect">
            <a:avLst/>
          </a:prstGeom>
          <a:noFill/>
          <a:ln w="9525">
            <a:noFill/>
            <a:miter lim="800000"/>
            <a:headEnd/>
            <a:tailEnd/>
          </a:ln>
        </p:spPr>
      </p:pic>
      <p:sp>
        <p:nvSpPr>
          <p:cNvPr id="7" name="TextBox 6"/>
          <p:cNvSpPr txBox="1"/>
          <p:nvPr/>
        </p:nvSpPr>
        <p:spPr>
          <a:xfrm>
            <a:off x="5080000" y="1295401"/>
            <a:ext cx="1117600" cy="461665"/>
          </a:xfrm>
          <a:prstGeom prst="rect">
            <a:avLst/>
          </a:prstGeom>
          <a:noFill/>
        </p:spPr>
        <p:txBody>
          <a:bodyPr wrap="square" rtlCol="0">
            <a:spAutoFit/>
          </a:bodyPr>
          <a:lstStyle/>
          <a:p>
            <a:r>
              <a:rPr lang="en-US" sz="2400" i="1" dirty="0" smtClean="0">
                <a:latin typeface="Times New Roman" pitchFamily="18" charset="0"/>
                <a:cs typeface="Times New Roman" pitchFamily="18" charset="0"/>
              </a:rPr>
              <a:t>RBD</a:t>
            </a:r>
            <a:endParaRPr lang="en-US" sz="2400" i="1" dirty="0">
              <a:latin typeface="Times New Roman" pitchFamily="18" charset="0"/>
              <a:cs typeface="Times New Roman" pitchFamily="18" charset="0"/>
            </a:endParaRPr>
          </a:p>
        </p:txBody>
      </p:sp>
      <p:sp>
        <p:nvSpPr>
          <p:cNvPr id="9" name="Rectangle 8"/>
          <p:cNvSpPr/>
          <p:nvPr/>
        </p:nvSpPr>
        <p:spPr>
          <a:xfrm>
            <a:off x="0" y="1"/>
            <a:ext cx="12192000" cy="430887"/>
          </a:xfrm>
          <a:prstGeom prst="rect">
            <a:avLst/>
          </a:prstGeom>
        </p:spPr>
        <p:txBody>
          <a:bodyPr wrap="square">
            <a:spAutoFit/>
          </a:bodyPr>
          <a:lstStyle/>
          <a:p>
            <a:r>
              <a:rPr lang="en-US" sz="2200" b="1" i="1" dirty="0" smtClean="0"/>
              <a:t>Neural Network MODIS Processed image of Nov 21 2004 –RBD=Rrs678-Rrs667</a:t>
            </a:r>
            <a:endParaRPr lang="en-US" sz="2200" b="1" i="1" dirty="0"/>
          </a:p>
        </p:txBody>
      </p:sp>
    </p:spTree>
  </p:cSld>
  <p:clrMapOvr>
    <a:masterClrMapping/>
  </p:clrMapOvr>
  <p:transition>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2014220190500.NortheastGulfOfMexico.chl.png"/>
          <p:cNvPicPr>
            <a:picLocks noChangeAspect="1"/>
          </p:cNvPicPr>
          <p:nvPr/>
        </p:nvPicPr>
        <p:blipFill>
          <a:blip r:embed="rId2" cstate="print"/>
          <a:stretch>
            <a:fillRect/>
          </a:stretch>
        </p:blipFill>
        <p:spPr>
          <a:xfrm>
            <a:off x="2743201" y="0"/>
            <a:ext cx="6242700" cy="68580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titled.png"/>
          <p:cNvPicPr>
            <a:picLocks noChangeAspect="1"/>
          </p:cNvPicPr>
          <p:nvPr/>
        </p:nvPicPr>
        <p:blipFill>
          <a:blip r:embed="rId2" cstate="print"/>
          <a:stretch>
            <a:fillRect/>
          </a:stretch>
        </p:blipFill>
        <p:spPr>
          <a:xfrm>
            <a:off x="0" y="149487"/>
            <a:ext cx="12192000" cy="6559027"/>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4294967295"/>
          </p:nvPr>
        </p:nvSpPr>
        <p:spPr>
          <a:xfrm>
            <a:off x="8077200" y="6245225"/>
            <a:ext cx="2133600" cy="476250"/>
          </a:xfrm>
          <a:prstGeom prst="rect">
            <a:avLst/>
          </a:prstGeom>
        </p:spPr>
        <p:txBody>
          <a:bodyPr/>
          <a:lstStyle/>
          <a:p>
            <a:fld id="{FEB66E52-EFD1-4663-9773-2E687D771E45}" type="slidenum">
              <a:rPr lang="en-US" smtClean="0">
                <a:solidFill>
                  <a:prstClr val="black">
                    <a:tint val="75000"/>
                  </a:prstClr>
                </a:solidFill>
              </a:rPr>
              <a:pPr/>
              <a:t>56</a:t>
            </a:fld>
            <a:endParaRPr lang="en-US">
              <a:solidFill>
                <a:prstClr val="black">
                  <a:tint val="75000"/>
                </a:prstClr>
              </a:solidFill>
            </a:endParaRPr>
          </a:p>
        </p:txBody>
      </p:sp>
      <p:sp>
        <p:nvSpPr>
          <p:cNvPr id="161794" name="Rectangle 2"/>
          <p:cNvSpPr>
            <a:spLocks noGrp="1" noChangeArrowheads="1"/>
          </p:cNvSpPr>
          <p:nvPr>
            <p:ph type="title"/>
          </p:nvPr>
        </p:nvSpPr>
        <p:spPr>
          <a:xfrm>
            <a:off x="1524001" y="1349112"/>
            <a:ext cx="8229600" cy="954939"/>
          </a:xfrm>
        </p:spPr>
        <p:txBody>
          <a:bodyPr>
            <a:normAutofit fontScale="90000"/>
          </a:bodyPr>
          <a:lstStyle/>
          <a:p>
            <a:r>
              <a:rPr lang="en-US" sz="4000" dirty="0">
                <a:solidFill>
                  <a:srgbClr val="0000FF"/>
                </a:solidFill>
                <a:latin typeface="Comic Sans MS" pitchFamily="66" charset="0"/>
              </a:rPr>
              <a:t>How can we use polarization characteristics of light in water?</a:t>
            </a:r>
            <a:endParaRPr lang="ru-RU" sz="4000" dirty="0">
              <a:solidFill>
                <a:srgbClr val="0000FF"/>
              </a:solidFill>
              <a:latin typeface="Comic Sans MS" pitchFamily="66" charset="0"/>
            </a:endParaRPr>
          </a:p>
        </p:txBody>
      </p:sp>
      <p:sp>
        <p:nvSpPr>
          <p:cNvPr id="161801" name="Rectangle 9"/>
          <p:cNvSpPr>
            <a:spLocks noChangeArrowheads="1"/>
          </p:cNvSpPr>
          <p:nvPr/>
        </p:nvSpPr>
        <p:spPr bwMode="auto">
          <a:xfrm>
            <a:off x="1524001" y="30395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solidFill>
                <a:prstClr val="black"/>
              </a:solidFill>
            </a:endParaRPr>
          </a:p>
        </p:txBody>
      </p:sp>
      <p:sp>
        <p:nvSpPr>
          <p:cNvPr id="161802" name="Text Box 10"/>
          <p:cNvSpPr txBox="1">
            <a:spLocks noChangeArrowheads="1"/>
          </p:cNvSpPr>
          <p:nvPr/>
        </p:nvSpPr>
        <p:spPr bwMode="auto">
          <a:xfrm>
            <a:off x="817778" y="2566478"/>
            <a:ext cx="9554308"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dirty="0">
                <a:solidFill>
                  <a:srgbClr val="663300"/>
                </a:solidFill>
              </a:rPr>
              <a:t>Standard remote sensing signals by definition do not contain information about full scattering </a:t>
            </a:r>
            <a:r>
              <a:rPr lang="en-US" sz="2400" i="1" dirty="0">
                <a:solidFill>
                  <a:srgbClr val="08089A"/>
                </a:solidFill>
              </a:rPr>
              <a:t>b</a:t>
            </a:r>
            <a:r>
              <a:rPr lang="en-US" sz="2400" dirty="0">
                <a:solidFill>
                  <a:srgbClr val="663300"/>
                </a:solidFill>
              </a:rPr>
              <a:t> and attenuation </a:t>
            </a:r>
            <a:r>
              <a:rPr lang="en-US" sz="2400" i="1" dirty="0">
                <a:solidFill>
                  <a:srgbClr val="08089A"/>
                </a:solidFill>
              </a:rPr>
              <a:t>c</a:t>
            </a:r>
            <a:r>
              <a:rPr lang="en-US" sz="2400" dirty="0">
                <a:solidFill>
                  <a:srgbClr val="663300"/>
                </a:solidFill>
              </a:rPr>
              <a:t>. </a:t>
            </a:r>
            <a:endParaRPr lang="en-US" sz="2400" dirty="0" smtClean="0">
              <a:solidFill>
                <a:srgbClr val="663300"/>
              </a:solidFill>
            </a:endParaRPr>
          </a:p>
          <a:p>
            <a:pPr>
              <a:spcBef>
                <a:spcPct val="50000"/>
              </a:spcBef>
            </a:pPr>
            <a:r>
              <a:rPr lang="en-US" sz="2400" dirty="0" err="1" smtClean="0">
                <a:solidFill>
                  <a:srgbClr val="663300"/>
                </a:solidFill>
              </a:rPr>
              <a:t>DoLP</a:t>
            </a:r>
            <a:r>
              <a:rPr lang="en-US" sz="2400" dirty="0" smtClean="0">
                <a:solidFill>
                  <a:srgbClr val="663300"/>
                </a:solidFill>
              </a:rPr>
              <a:t> </a:t>
            </a:r>
            <a:r>
              <a:rPr lang="en-US" sz="2400" dirty="0">
                <a:solidFill>
                  <a:srgbClr val="663300"/>
                </a:solidFill>
              </a:rPr>
              <a:t>can be used to retrieve information about these parameters.</a:t>
            </a:r>
          </a:p>
          <a:p>
            <a:pPr>
              <a:spcBef>
                <a:spcPct val="50000"/>
              </a:spcBef>
            </a:pPr>
            <a:r>
              <a:rPr lang="en-US" sz="2400" dirty="0">
                <a:solidFill>
                  <a:srgbClr val="663300"/>
                </a:solidFill>
              </a:rPr>
              <a:t>With simulations using </a:t>
            </a:r>
            <a:r>
              <a:rPr lang="en-US" sz="2400" dirty="0" err="1">
                <a:solidFill>
                  <a:srgbClr val="663300"/>
                </a:solidFill>
              </a:rPr>
              <a:t>RayXP</a:t>
            </a:r>
            <a:r>
              <a:rPr lang="en-US" sz="2400" dirty="0">
                <a:solidFill>
                  <a:srgbClr val="663300"/>
                </a:solidFill>
              </a:rPr>
              <a:t> program for fast solution of radiative transfer equation, we show further that attenuation/absorption ratio c/a can be determined from measured </a:t>
            </a:r>
            <a:r>
              <a:rPr lang="en-US" sz="2400" dirty="0" err="1">
                <a:solidFill>
                  <a:srgbClr val="663300"/>
                </a:solidFill>
              </a:rPr>
              <a:t>DoLP</a:t>
            </a:r>
            <a:r>
              <a:rPr lang="en-US" sz="2400" dirty="0">
                <a:solidFill>
                  <a:srgbClr val="663300"/>
                </a:solidFill>
              </a:rPr>
              <a:t>. </a:t>
            </a:r>
          </a:p>
          <a:p>
            <a:pPr>
              <a:spcBef>
                <a:spcPct val="50000"/>
              </a:spcBef>
            </a:pPr>
            <a:r>
              <a:rPr lang="en-US" sz="2400" dirty="0" err="1">
                <a:solidFill>
                  <a:srgbClr val="663300"/>
                </a:solidFill>
              </a:rPr>
              <a:t>Parmeterizing</a:t>
            </a:r>
            <a:r>
              <a:rPr lang="en-US" sz="2400" dirty="0">
                <a:solidFill>
                  <a:srgbClr val="663300"/>
                </a:solidFill>
              </a:rPr>
              <a:t> relationship permits it to be used for remote sensing retrievals of absorption/attenuation ratio &amp; particle distributions</a:t>
            </a:r>
          </a:p>
        </p:txBody>
      </p:sp>
      <p:sp>
        <p:nvSpPr>
          <p:cNvPr id="2" name="Rectangle 1"/>
          <p:cNvSpPr/>
          <p:nvPr/>
        </p:nvSpPr>
        <p:spPr>
          <a:xfrm>
            <a:off x="1708732" y="23939"/>
            <a:ext cx="7772400" cy="1274195"/>
          </a:xfrm>
          <a:prstGeom prst="rect">
            <a:avLst/>
          </a:prstGeom>
        </p:spPr>
        <p:txBody>
          <a:bodyPr wrap="square">
            <a:spAutoFit/>
          </a:bodyPr>
          <a:lstStyle/>
          <a:p>
            <a:pPr algn="ctr">
              <a:lnSpc>
                <a:spcPct val="80000"/>
              </a:lnSpc>
            </a:pPr>
            <a:r>
              <a:rPr lang="en-US" sz="3200" b="1" dirty="0">
                <a:solidFill>
                  <a:srgbClr val="663300"/>
                </a:solidFill>
                <a:latin typeface="Calibri" pitchFamily="34" charset="0"/>
                <a:cs typeface="Calibri" pitchFamily="34" charset="0"/>
              </a:rPr>
              <a:t>Utilizing polarization properties of ocean and coastal waters  for improved IOP retrievals</a:t>
            </a:r>
          </a:p>
        </p:txBody>
      </p:sp>
      <p:graphicFrame>
        <p:nvGraphicFramePr>
          <p:cNvPr id="326659" name="Object 3"/>
          <p:cNvGraphicFramePr>
            <a:graphicFrameLocks noChangeAspect="1"/>
          </p:cNvGraphicFramePr>
          <p:nvPr/>
        </p:nvGraphicFramePr>
        <p:xfrm>
          <a:off x="6042453" y="2903838"/>
          <a:ext cx="2026509" cy="802632"/>
        </p:xfrm>
        <a:graphic>
          <a:graphicData uri="http://schemas.openxmlformats.org/presentationml/2006/ole">
            <mc:AlternateContent xmlns:mc="http://schemas.openxmlformats.org/markup-compatibility/2006">
              <mc:Choice xmlns:v="urn:schemas-microsoft-com:vml" Requires="v">
                <p:oleObj spid="_x0000_s326670" name="Equation" r:id="rId4" imgW="1866600" imgH="533160" progId="Equation.3">
                  <p:embed/>
                </p:oleObj>
              </mc:Choice>
              <mc:Fallback>
                <p:oleObj name="Equation" r:id="rId4" imgW="1866600" imgH="53316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2453" y="2903838"/>
                        <a:ext cx="2026509" cy="80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31866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699"/>
          <a:stretch/>
        </p:blipFill>
        <p:spPr bwMode="auto">
          <a:xfrm>
            <a:off x="5892801" y="2667001"/>
            <a:ext cx="6083300" cy="366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04967" y="0"/>
            <a:ext cx="10972800" cy="1140333"/>
          </a:xfrm>
        </p:spPr>
        <p:txBody>
          <a:bodyPr>
            <a:normAutofit/>
          </a:bodyPr>
          <a:lstStyle/>
          <a:p>
            <a:r>
              <a:rPr lang="en-US" dirty="0">
                <a:solidFill>
                  <a:srgbClr val="996633"/>
                </a:solidFill>
                <a:latin typeface="Times New Roman" pitchFamily="18" charset="0"/>
                <a:cs typeface="Times New Roman" pitchFamily="18" charset="0"/>
              </a:rPr>
              <a:t>c/a -  DOLP relationship</a:t>
            </a:r>
            <a:r>
              <a:rPr lang="en-US" dirty="0" smtClean="0"/>
              <a:t/>
            </a:r>
            <a:br>
              <a:rPr lang="en-US" dirty="0" smtClean="0"/>
            </a:br>
            <a:r>
              <a:rPr lang="en-US" sz="2400" dirty="0" smtClean="0"/>
              <a:t>Example of Retrieval process</a:t>
            </a:r>
            <a:endParaRPr lang="en-US" dirty="0"/>
          </a:p>
        </p:txBody>
      </p:sp>
      <p:sp>
        <p:nvSpPr>
          <p:cNvPr id="14" name="Slide Number Placeholder 13"/>
          <p:cNvSpPr>
            <a:spLocks noGrp="1"/>
          </p:cNvSpPr>
          <p:nvPr>
            <p:ph type="sldNum" sz="quarter" idx="4294967295"/>
          </p:nvPr>
        </p:nvSpPr>
        <p:spPr>
          <a:xfrm>
            <a:off x="8737600" y="6356351"/>
            <a:ext cx="2844800" cy="365125"/>
          </a:xfrm>
          <a:prstGeom prst="rect">
            <a:avLst/>
          </a:prstGeom>
        </p:spPr>
        <p:txBody>
          <a:bodyPr/>
          <a:lstStyle/>
          <a:p>
            <a:fld id="{73138A4D-34C6-4FE8-8371-5D09DB0F7EEB}" type="slidenum">
              <a:rPr lang="en-US" smtClean="0"/>
              <a:pPr/>
              <a:t>57</a:t>
            </a:fld>
            <a:endParaRPr lang="en-US"/>
          </a:p>
        </p:txBody>
      </p:sp>
      <p:sp>
        <p:nvSpPr>
          <p:cNvPr id="3" name="Content Placeholder 2"/>
          <p:cNvSpPr>
            <a:spLocks noGrp="1"/>
          </p:cNvSpPr>
          <p:nvPr>
            <p:ph sz="quarter" idx="1"/>
          </p:nvPr>
        </p:nvSpPr>
        <p:spPr>
          <a:xfrm>
            <a:off x="1016000" y="1143000"/>
            <a:ext cx="10363200" cy="1219200"/>
          </a:xfrm>
        </p:spPr>
        <p:txBody>
          <a:bodyPr>
            <a:normAutofit fontScale="85000" lnSpcReduction="20000"/>
          </a:bodyPr>
          <a:lstStyle/>
          <a:p>
            <a:r>
              <a:rPr lang="en-US" dirty="0" smtClean="0"/>
              <a:t>Attenuation and scattering coefficients can be retrieved from DOP measurements </a:t>
            </a:r>
          </a:p>
          <a:p>
            <a:r>
              <a:rPr lang="en-US" dirty="0" smtClean="0"/>
              <a:t>Establishing an algorithm for the retrieval process.</a:t>
            </a:r>
            <a:endParaRPr lang="en-US" dirty="0"/>
          </a:p>
        </p:txBody>
      </p:sp>
      <p:sp>
        <p:nvSpPr>
          <p:cNvPr id="4" name="Rectangle 3"/>
          <p:cNvSpPr/>
          <p:nvPr/>
        </p:nvSpPr>
        <p:spPr>
          <a:xfrm>
            <a:off x="508000" y="2819400"/>
            <a:ext cx="55880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0112" y="3085288"/>
            <a:ext cx="1117600" cy="369332"/>
          </a:xfrm>
          <a:prstGeom prst="rect">
            <a:avLst/>
          </a:prstGeom>
          <a:noFill/>
        </p:spPr>
        <p:txBody>
          <a:bodyPr wrap="square" rtlCol="0">
            <a:spAutoFit/>
          </a:bodyPr>
          <a:lstStyle/>
          <a:p>
            <a:r>
              <a:rPr lang="en-US" dirty="0" smtClean="0"/>
              <a:t>Inputs</a:t>
            </a:r>
            <a:endParaRPr lang="en-US" dirty="0"/>
          </a:p>
        </p:txBody>
      </p:sp>
      <p:sp>
        <p:nvSpPr>
          <p:cNvPr id="6" name="Rounded Rectangle 5"/>
          <p:cNvSpPr/>
          <p:nvPr/>
        </p:nvSpPr>
        <p:spPr>
          <a:xfrm>
            <a:off x="1930400" y="2971800"/>
            <a:ext cx="1117600" cy="5334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DOP</a:t>
            </a:r>
            <a:endParaRPr lang="en-US" dirty="0"/>
          </a:p>
        </p:txBody>
      </p:sp>
      <p:sp>
        <p:nvSpPr>
          <p:cNvPr id="7" name="Rounded Rectangle 6"/>
          <p:cNvSpPr/>
          <p:nvPr/>
        </p:nvSpPr>
        <p:spPr>
          <a:xfrm>
            <a:off x="3251200" y="2981528"/>
            <a:ext cx="1117600" cy="5334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dirty="0" smtClean="0">
                <a:latin typeface="Cambria Math"/>
                <a:ea typeface="Cambria Math"/>
              </a:rPr>
              <a:t>PSD(</a:t>
            </a:r>
            <a:r>
              <a:rPr lang="el-GR" sz="1400" dirty="0" smtClean="0">
                <a:latin typeface="Cambria Math"/>
                <a:ea typeface="Cambria Math"/>
              </a:rPr>
              <a:t>ξ</a:t>
            </a:r>
            <a:r>
              <a:rPr lang="en-US" sz="1400" dirty="0" smtClean="0">
                <a:latin typeface="Cambria Math"/>
                <a:ea typeface="Cambria Math"/>
              </a:rPr>
              <a:t>)</a:t>
            </a:r>
            <a:endParaRPr lang="en-US" sz="1400" dirty="0"/>
          </a:p>
        </p:txBody>
      </p:sp>
      <p:sp>
        <p:nvSpPr>
          <p:cNvPr id="8" name="Rounded Rectangle 7"/>
          <p:cNvSpPr/>
          <p:nvPr/>
        </p:nvSpPr>
        <p:spPr>
          <a:xfrm>
            <a:off x="4572000" y="2971800"/>
            <a:ext cx="1320800" cy="5334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100" dirty="0" smtClean="0"/>
              <a:t>Absorption coefficient</a:t>
            </a:r>
            <a:endParaRPr lang="en-US" sz="1100" dirty="0"/>
          </a:p>
        </p:txBody>
      </p:sp>
      <p:sp>
        <p:nvSpPr>
          <p:cNvPr id="11" name="Rounded Rectangle 10"/>
          <p:cNvSpPr/>
          <p:nvPr/>
        </p:nvSpPr>
        <p:spPr>
          <a:xfrm>
            <a:off x="2641600" y="4267200"/>
            <a:ext cx="1727200" cy="6858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b="1" dirty="0" smtClean="0"/>
              <a:t>Retrieval Algorithm</a:t>
            </a:r>
            <a:endParaRPr lang="en-US" sz="1400" b="1" dirty="0"/>
          </a:p>
        </p:txBody>
      </p:sp>
      <p:sp>
        <p:nvSpPr>
          <p:cNvPr id="12" name="Rectangle 11"/>
          <p:cNvSpPr/>
          <p:nvPr/>
        </p:nvSpPr>
        <p:spPr>
          <a:xfrm>
            <a:off x="508000" y="5582056"/>
            <a:ext cx="55880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50112" y="5828488"/>
            <a:ext cx="1383488" cy="369332"/>
          </a:xfrm>
          <a:prstGeom prst="rect">
            <a:avLst/>
          </a:prstGeom>
          <a:noFill/>
        </p:spPr>
        <p:txBody>
          <a:bodyPr wrap="square" rtlCol="0">
            <a:spAutoFit/>
          </a:bodyPr>
          <a:lstStyle/>
          <a:p>
            <a:r>
              <a:rPr lang="en-US" dirty="0" smtClean="0"/>
              <a:t>Outputs</a:t>
            </a:r>
            <a:endParaRPr lang="en-US" dirty="0"/>
          </a:p>
        </p:txBody>
      </p:sp>
      <p:sp>
        <p:nvSpPr>
          <p:cNvPr id="16" name="Rounded Rectangle 15"/>
          <p:cNvSpPr/>
          <p:nvPr/>
        </p:nvSpPr>
        <p:spPr>
          <a:xfrm>
            <a:off x="2336800" y="5715000"/>
            <a:ext cx="1400789" cy="5334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100" dirty="0" smtClean="0"/>
              <a:t>Attenuation coefficient</a:t>
            </a:r>
            <a:endParaRPr lang="en-US" sz="1100" dirty="0"/>
          </a:p>
        </p:txBody>
      </p:sp>
      <p:sp>
        <p:nvSpPr>
          <p:cNvPr id="17" name="Rounded Rectangle 16"/>
          <p:cNvSpPr/>
          <p:nvPr/>
        </p:nvSpPr>
        <p:spPr>
          <a:xfrm>
            <a:off x="4064000" y="5715000"/>
            <a:ext cx="1117600" cy="5334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100" dirty="0" smtClean="0"/>
              <a:t>Scattering coefficient</a:t>
            </a:r>
            <a:endParaRPr lang="en-US" sz="1100" dirty="0"/>
          </a:p>
        </p:txBody>
      </p:sp>
      <p:sp>
        <p:nvSpPr>
          <p:cNvPr id="18" name="Down Arrow 17"/>
          <p:cNvSpPr/>
          <p:nvPr/>
        </p:nvSpPr>
        <p:spPr>
          <a:xfrm>
            <a:off x="3229589" y="3667328"/>
            <a:ext cx="5080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3277141" y="4972456"/>
            <a:ext cx="5080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8352369" y="4122187"/>
            <a:ext cx="0" cy="15544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959601" y="4136679"/>
            <a:ext cx="1392769"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8676" name="Object 4"/>
          <p:cNvGraphicFramePr>
            <a:graphicFrameLocks noChangeAspect="1"/>
          </p:cNvGraphicFramePr>
          <p:nvPr>
            <p:extLst>
              <p:ext uri="{D42A27DB-BD31-4B8C-83A1-F6EECF244321}">
                <p14:modId xmlns:p14="http://schemas.microsoft.com/office/powerpoint/2010/main" val="3313332590"/>
              </p:ext>
            </p:extLst>
          </p:nvPr>
        </p:nvGraphicFramePr>
        <p:xfrm>
          <a:off x="8352369" y="5267588"/>
          <a:ext cx="1390651" cy="431800"/>
        </p:xfrm>
        <a:graphic>
          <a:graphicData uri="http://schemas.openxmlformats.org/presentationml/2006/ole">
            <mc:AlternateContent xmlns:mc="http://schemas.openxmlformats.org/markup-compatibility/2006">
              <mc:Choice xmlns:v="urn:schemas-microsoft-com:vml" Requires="v">
                <p:oleObj spid="_x0000_s352291" name="Equation" r:id="rId4" imgW="1028254" imgH="431613" progId="">
                  <p:embed/>
                </p:oleObj>
              </mc:Choice>
              <mc:Fallback>
                <p:oleObj name="Equation" r:id="rId4" imgW="1028254" imgH="431613"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2369" y="5267588"/>
                        <a:ext cx="1390651"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Right Arrow 30"/>
          <p:cNvSpPr/>
          <p:nvPr/>
        </p:nvSpPr>
        <p:spPr>
          <a:xfrm>
            <a:off x="4470400" y="4343400"/>
            <a:ext cx="1422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1740561259"/>
              </p:ext>
            </p:extLst>
          </p:nvPr>
        </p:nvGraphicFramePr>
        <p:xfrm>
          <a:off x="6982885" y="3925337"/>
          <a:ext cx="1028700" cy="177800"/>
        </p:xfrm>
        <a:graphic>
          <a:graphicData uri="http://schemas.openxmlformats.org/presentationml/2006/ole">
            <mc:AlternateContent xmlns:mc="http://schemas.openxmlformats.org/markup-compatibility/2006">
              <mc:Choice xmlns:v="urn:schemas-microsoft-com:vml" Requires="v">
                <p:oleObj spid="_x0000_s352292" name="Equation" r:id="rId6" imgW="761669" imgH="177723" progId="">
                  <p:embed/>
                </p:oleObj>
              </mc:Choice>
              <mc:Fallback>
                <p:oleObj name="Equation" r:id="rId6" imgW="761669" imgH="177723"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2885" y="3925337"/>
                        <a:ext cx="10287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394645691"/>
              </p:ext>
            </p:extLst>
          </p:nvPr>
        </p:nvGraphicFramePr>
        <p:xfrm>
          <a:off x="3505200" y="2273300"/>
          <a:ext cx="1424517" cy="393700"/>
        </p:xfrm>
        <a:graphic>
          <a:graphicData uri="http://schemas.openxmlformats.org/presentationml/2006/ole">
            <mc:AlternateContent xmlns:mc="http://schemas.openxmlformats.org/markup-compatibility/2006">
              <mc:Choice xmlns:v="urn:schemas-microsoft-com:vml" Requires="v">
                <p:oleObj spid="_x0000_s352293" name="Equation" r:id="rId8" imgW="1054100" imgH="393700" progId="">
                  <p:embed/>
                </p:oleObj>
              </mc:Choice>
              <mc:Fallback>
                <p:oleObj name="Equation" r:id="rId8" imgW="1054100" imgH="393700"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2273300"/>
                        <a:ext cx="1424517"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586325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001" y="1262"/>
            <a:ext cx="8230112" cy="770741"/>
          </a:xfrm>
        </p:spPr>
        <p:txBody>
          <a:bodyPr>
            <a:noAutofit/>
          </a:bodyPr>
          <a:lstStyle/>
          <a:p>
            <a:r>
              <a:rPr lang="en-US" sz="2800" dirty="0">
                <a:solidFill>
                  <a:srgbClr val="663300"/>
                </a:solidFill>
              </a:rPr>
              <a:t>Validation of the polarized algorithms demonstrated in field measurements </a:t>
            </a:r>
          </a:p>
        </p:txBody>
      </p:sp>
      <p:grpSp>
        <p:nvGrpSpPr>
          <p:cNvPr id="11" name="Group 3"/>
          <p:cNvGrpSpPr>
            <a:grpSpLocks/>
          </p:cNvGrpSpPr>
          <p:nvPr/>
        </p:nvGrpSpPr>
        <p:grpSpPr bwMode="auto">
          <a:xfrm>
            <a:off x="623613" y="886352"/>
            <a:ext cx="5835802" cy="4543761"/>
            <a:chOff x="0" y="0"/>
            <a:chExt cx="5836068" cy="4497740"/>
          </a:xfrm>
        </p:grpSpPr>
        <p:pic>
          <p:nvPicPr>
            <p:cNvPr id="4" name="Picture 2"/>
            <p:cNvPicPr>
              <a:picLocks noChangeAspect="1" noChangeArrowheads="1"/>
            </p:cNvPicPr>
            <p:nvPr/>
          </p:nvPicPr>
          <p:blipFill>
            <a:blip r:embed="rId2" cstate="print"/>
            <a:srcRect/>
            <a:stretch>
              <a:fillRect/>
            </a:stretch>
          </p:blipFill>
          <p:spPr bwMode="auto">
            <a:xfrm>
              <a:off x="0" y="0"/>
              <a:ext cx="5735903" cy="4299408"/>
            </a:xfrm>
            <a:prstGeom prst="rect">
              <a:avLst/>
            </a:prstGeom>
            <a:noFill/>
            <a:effectLst/>
          </p:spPr>
        </p:pic>
        <p:sp>
          <p:nvSpPr>
            <p:cNvPr id="5" name="TextBox 14"/>
            <p:cNvSpPr txBox="1">
              <a:spLocks noChangeArrowheads="1"/>
            </p:cNvSpPr>
            <p:nvPr/>
          </p:nvSpPr>
          <p:spPr bwMode="auto">
            <a:xfrm>
              <a:off x="2342494" y="3512675"/>
              <a:ext cx="1843858" cy="985065"/>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spcBef>
                  <a:spcPts val="500"/>
                </a:spcBef>
                <a:spcAft>
                  <a:spcPts val="500"/>
                </a:spcAft>
              </a:pPr>
              <a:r>
                <a:rPr lang="en-US" sz="1400" dirty="0">
                  <a:solidFill>
                    <a:srgbClr val="FFFFFF"/>
                  </a:solidFill>
                  <a:latin typeface="Helvetica" pitchFamily="34" charset="0"/>
                </a:rPr>
                <a:t>HYPERSPECTRAL </a:t>
              </a:r>
              <a:endParaRPr lang="en-US" sz="1200" dirty="0">
                <a:solidFill>
                  <a:srgbClr val="000000"/>
                </a:solidFill>
                <a:latin typeface="Times New Roman" pitchFamily="18" charset="0"/>
              </a:endParaRPr>
            </a:p>
            <a:p>
              <a:pPr>
                <a:spcBef>
                  <a:spcPts val="500"/>
                </a:spcBef>
                <a:spcAft>
                  <a:spcPts val="500"/>
                </a:spcAft>
              </a:pPr>
              <a:r>
                <a:rPr lang="en-US" sz="1400" dirty="0">
                  <a:solidFill>
                    <a:srgbClr val="FFFFFF"/>
                  </a:solidFill>
                  <a:latin typeface="Helvetica" pitchFamily="34" charset="0"/>
                </a:rPr>
                <a:t>RADIOMETERS</a:t>
              </a:r>
              <a:endParaRPr lang="en-US" sz="1200" dirty="0">
                <a:solidFill>
                  <a:srgbClr val="000000"/>
                </a:solidFill>
                <a:latin typeface="Times New Roman" pitchFamily="18" charset="0"/>
              </a:endParaRPr>
            </a:p>
            <a:p>
              <a:pPr>
                <a:spcBef>
                  <a:spcPts val="500"/>
                </a:spcBef>
                <a:spcAft>
                  <a:spcPts val="500"/>
                </a:spcAft>
              </a:pPr>
              <a:r>
                <a:rPr lang="en-US" sz="1400" dirty="0">
                  <a:solidFill>
                    <a:srgbClr val="FFFFFF"/>
                  </a:solidFill>
                  <a:latin typeface="Helvetica" pitchFamily="34" charset="0"/>
                </a:rPr>
                <a:t>(0°, 45°, 90°, LH CP)</a:t>
              </a:r>
              <a:endParaRPr lang="en-US" dirty="0">
                <a:solidFill>
                  <a:srgbClr val="000000"/>
                </a:solidFill>
                <a:latin typeface="Arial" pitchFamily="34" charset="0"/>
              </a:endParaRPr>
            </a:p>
          </p:txBody>
        </p:sp>
        <p:sp>
          <p:nvSpPr>
            <p:cNvPr id="6" name="Text Box 5"/>
            <p:cNvSpPr txBox="1">
              <a:spLocks noChangeArrowheads="1"/>
            </p:cNvSpPr>
            <p:nvPr/>
          </p:nvSpPr>
          <p:spPr bwMode="auto">
            <a:xfrm>
              <a:off x="4298911" y="1803961"/>
              <a:ext cx="1537157" cy="985065"/>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spcBef>
                  <a:spcPts val="500"/>
                </a:spcBef>
                <a:spcAft>
                  <a:spcPts val="500"/>
                </a:spcAft>
              </a:pPr>
              <a:r>
                <a:rPr lang="en-US" sz="1400">
                  <a:solidFill>
                    <a:srgbClr val="FFFFFF"/>
                  </a:solidFill>
                  <a:latin typeface="Helvetica" pitchFamily="34" charset="0"/>
                </a:rPr>
                <a:t>FULL STOKES</a:t>
              </a:r>
              <a:endParaRPr lang="en-US" sz="1200">
                <a:solidFill>
                  <a:srgbClr val="000000"/>
                </a:solidFill>
                <a:latin typeface="Times New Roman" pitchFamily="18" charset="0"/>
              </a:endParaRPr>
            </a:p>
            <a:p>
              <a:pPr>
                <a:spcBef>
                  <a:spcPts val="500"/>
                </a:spcBef>
                <a:spcAft>
                  <a:spcPts val="500"/>
                </a:spcAft>
              </a:pPr>
              <a:r>
                <a:rPr lang="en-US" sz="1400">
                  <a:solidFill>
                    <a:srgbClr val="FFFFFF"/>
                  </a:solidFill>
                  <a:latin typeface="Helvetica" pitchFamily="34" charset="0"/>
                </a:rPr>
                <a:t>POLARIZATION </a:t>
              </a:r>
              <a:endParaRPr lang="en-US" sz="1200">
                <a:solidFill>
                  <a:srgbClr val="000000"/>
                </a:solidFill>
                <a:latin typeface="Times New Roman" pitchFamily="18" charset="0"/>
              </a:endParaRPr>
            </a:p>
            <a:p>
              <a:pPr>
                <a:spcBef>
                  <a:spcPts val="500"/>
                </a:spcBef>
                <a:spcAft>
                  <a:spcPts val="500"/>
                </a:spcAft>
              </a:pPr>
              <a:r>
                <a:rPr lang="en-US" sz="1400">
                  <a:solidFill>
                    <a:srgbClr val="FFFFFF"/>
                  </a:solidFill>
                  <a:latin typeface="Helvetica" pitchFamily="34" charset="0"/>
                </a:rPr>
                <a:t>CAMERA</a:t>
              </a:r>
              <a:endParaRPr lang="en-US">
                <a:solidFill>
                  <a:srgbClr val="000000"/>
                </a:solidFill>
                <a:latin typeface="Arial" pitchFamily="34" charset="0"/>
              </a:endParaRPr>
            </a:p>
          </p:txBody>
        </p:sp>
        <p:sp>
          <p:nvSpPr>
            <p:cNvPr id="7" name="TextBox 16"/>
            <p:cNvSpPr txBox="1">
              <a:spLocks noChangeArrowheads="1"/>
            </p:cNvSpPr>
            <p:nvPr/>
          </p:nvSpPr>
          <p:spPr bwMode="auto">
            <a:xfrm>
              <a:off x="2540" y="3071369"/>
              <a:ext cx="1282781" cy="304660"/>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spcBef>
                  <a:spcPts val="500"/>
                </a:spcBef>
                <a:spcAft>
                  <a:spcPts val="500"/>
                </a:spcAft>
              </a:pPr>
              <a:r>
                <a:rPr lang="en-US" sz="1400">
                  <a:solidFill>
                    <a:srgbClr val="FFFFFF"/>
                  </a:solidFill>
                  <a:latin typeface="Helvetica" pitchFamily="34" charset="0"/>
                </a:rPr>
                <a:t>THRUSTERS</a:t>
              </a:r>
              <a:endParaRPr lang="en-US">
                <a:solidFill>
                  <a:srgbClr val="000000"/>
                </a:solidFill>
                <a:latin typeface="Arial" pitchFamily="34" charset="0"/>
              </a:endParaRPr>
            </a:p>
          </p:txBody>
        </p:sp>
        <p:sp>
          <p:nvSpPr>
            <p:cNvPr id="8" name="TextBox 18"/>
            <p:cNvSpPr txBox="1">
              <a:spLocks noChangeArrowheads="1"/>
            </p:cNvSpPr>
            <p:nvPr/>
          </p:nvSpPr>
          <p:spPr bwMode="auto">
            <a:xfrm>
              <a:off x="1384923" y="2678320"/>
              <a:ext cx="1225391" cy="985065"/>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spcBef>
                  <a:spcPts val="500"/>
                </a:spcBef>
                <a:spcAft>
                  <a:spcPts val="500"/>
                </a:spcAft>
              </a:pPr>
              <a:r>
                <a:rPr lang="en-US" sz="1400">
                  <a:solidFill>
                    <a:srgbClr val="FFFFFF"/>
                  </a:solidFill>
                  <a:latin typeface="Helvetica" pitchFamily="34" charset="0"/>
                </a:rPr>
                <a:t>DATA LOG &amp;</a:t>
              </a:r>
              <a:endParaRPr lang="en-US" sz="1200">
                <a:solidFill>
                  <a:srgbClr val="000000"/>
                </a:solidFill>
                <a:latin typeface="Times New Roman" pitchFamily="18" charset="0"/>
              </a:endParaRPr>
            </a:p>
            <a:p>
              <a:pPr>
                <a:spcBef>
                  <a:spcPts val="500"/>
                </a:spcBef>
                <a:spcAft>
                  <a:spcPts val="500"/>
                </a:spcAft>
              </a:pPr>
              <a:r>
                <a:rPr lang="en-US" sz="1400">
                  <a:solidFill>
                    <a:srgbClr val="FFFFFF"/>
                  </a:solidFill>
                  <a:latin typeface="Helvetica" pitchFamily="34" charset="0"/>
                </a:rPr>
                <a:t>STEPPER </a:t>
              </a:r>
              <a:endParaRPr lang="en-US" sz="1200">
                <a:solidFill>
                  <a:srgbClr val="000000"/>
                </a:solidFill>
                <a:latin typeface="Times New Roman" pitchFamily="18" charset="0"/>
              </a:endParaRPr>
            </a:p>
            <a:p>
              <a:pPr>
                <a:spcBef>
                  <a:spcPts val="500"/>
                </a:spcBef>
                <a:spcAft>
                  <a:spcPts val="500"/>
                </a:spcAft>
              </a:pPr>
              <a:r>
                <a:rPr lang="en-US" sz="1400">
                  <a:solidFill>
                    <a:srgbClr val="FFFFFF"/>
                  </a:solidFill>
                  <a:latin typeface="Helvetica" pitchFamily="34" charset="0"/>
                </a:rPr>
                <a:t>MOTOR</a:t>
              </a:r>
              <a:endParaRPr lang="en-US">
                <a:solidFill>
                  <a:srgbClr val="000000"/>
                </a:solidFill>
                <a:latin typeface="Arial" pitchFamily="34" charset="0"/>
              </a:endParaRPr>
            </a:p>
          </p:txBody>
        </p:sp>
        <p:sp>
          <p:nvSpPr>
            <p:cNvPr id="9" name="Multiply 8"/>
            <p:cNvSpPr>
              <a:spLocks/>
            </p:cNvSpPr>
            <p:nvPr/>
          </p:nvSpPr>
          <p:spPr bwMode="auto">
            <a:xfrm>
              <a:off x="3301280" y="3927767"/>
              <a:ext cx="921712" cy="346112"/>
            </a:xfrm>
            <a:custGeom>
              <a:avLst/>
              <a:gdLst>
                <a:gd name="T0" fmla="*/ 207063 w 921712"/>
                <a:gd name="T1" fmla="*/ 121232 h 346112"/>
                <a:gd name="T2" fmla="*/ 235681 w 921712"/>
                <a:gd name="T3" fmla="*/ 45023 h 346112"/>
                <a:gd name="T4" fmla="*/ 460856 w 921712"/>
                <a:gd name="T5" fmla="*/ 129578 h 346112"/>
                <a:gd name="T6" fmla="*/ 686031 w 921712"/>
                <a:gd name="T7" fmla="*/ 45023 h 346112"/>
                <a:gd name="T8" fmla="*/ 714649 w 921712"/>
                <a:gd name="T9" fmla="*/ 121232 h 346112"/>
                <a:gd name="T10" fmla="*/ 576640 w 921712"/>
                <a:gd name="T11" fmla="*/ 173056 h 346112"/>
                <a:gd name="T12" fmla="*/ 714649 w 921712"/>
                <a:gd name="T13" fmla="*/ 224880 h 346112"/>
                <a:gd name="T14" fmla="*/ 686031 w 921712"/>
                <a:gd name="T15" fmla="*/ 301089 h 346112"/>
                <a:gd name="T16" fmla="*/ 460856 w 921712"/>
                <a:gd name="T17" fmla="*/ 216534 h 346112"/>
                <a:gd name="T18" fmla="*/ 235681 w 921712"/>
                <a:gd name="T19" fmla="*/ 301089 h 346112"/>
                <a:gd name="T20" fmla="*/ 207063 w 921712"/>
                <a:gd name="T21" fmla="*/ 224880 h 346112"/>
                <a:gd name="T22" fmla="*/ 345072 w 921712"/>
                <a:gd name="T23" fmla="*/ 173056 h 346112"/>
                <a:gd name="T24" fmla="*/ 207063 w 921712"/>
                <a:gd name="T25" fmla="*/ 121232 h 346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1712"/>
                <a:gd name="T40" fmla="*/ 0 h 346112"/>
                <a:gd name="T41" fmla="*/ 921712 w 921712"/>
                <a:gd name="T42" fmla="*/ 346112 h 3461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1712" h="346112">
                  <a:moveTo>
                    <a:pt x="207063" y="121232"/>
                  </a:moveTo>
                  <a:lnTo>
                    <a:pt x="235681" y="45023"/>
                  </a:lnTo>
                  <a:lnTo>
                    <a:pt x="460856" y="129578"/>
                  </a:lnTo>
                  <a:lnTo>
                    <a:pt x="686031" y="45023"/>
                  </a:lnTo>
                  <a:lnTo>
                    <a:pt x="714649" y="121232"/>
                  </a:lnTo>
                  <a:lnTo>
                    <a:pt x="576640" y="173056"/>
                  </a:lnTo>
                  <a:lnTo>
                    <a:pt x="714649" y="224880"/>
                  </a:lnTo>
                  <a:lnTo>
                    <a:pt x="686031" y="301089"/>
                  </a:lnTo>
                  <a:lnTo>
                    <a:pt x="460856" y="216534"/>
                  </a:lnTo>
                  <a:lnTo>
                    <a:pt x="235681" y="301089"/>
                  </a:lnTo>
                  <a:lnTo>
                    <a:pt x="207063" y="224880"/>
                  </a:lnTo>
                  <a:lnTo>
                    <a:pt x="345072" y="173056"/>
                  </a:lnTo>
                  <a:lnTo>
                    <a:pt x="207063" y="121232"/>
                  </a:lnTo>
                  <a:close/>
                </a:path>
              </a:pathLst>
            </a:custGeom>
            <a:solidFill>
              <a:srgbClr val="000000"/>
            </a:solidFill>
            <a:ln w="25400">
              <a:noFill/>
              <a:miter lim="800000"/>
              <a:headEnd/>
              <a:tailEnd/>
            </a:ln>
          </p:spPr>
          <p:txBody>
            <a:bodyPr vert="horz" wrap="square" lIns="91440" tIns="45720" rIns="91440" bIns="45720" numCol="1" anchor="ctr" anchorCtr="0" compatLnSpc="1">
              <a:prstTxWarp prst="textNoShape">
                <a:avLst/>
              </a:prstTxWarp>
            </a:bodyPr>
            <a:lstStyle/>
            <a:p>
              <a:pPr algn="ctr"/>
              <a:endParaRPr lang="en-US">
                <a:solidFill>
                  <a:srgbClr val="000000"/>
                </a:solidFill>
                <a:latin typeface="Arial" pitchFamily="34" charset="0"/>
              </a:endParaRPr>
            </a:p>
          </p:txBody>
        </p:sp>
        <p:sp>
          <p:nvSpPr>
            <p:cNvPr id="10" name="Rectangle 9"/>
            <p:cNvSpPr>
              <a:spLocks noChangeArrowheads="1"/>
            </p:cNvSpPr>
            <p:nvPr/>
          </p:nvSpPr>
          <p:spPr bwMode="auto">
            <a:xfrm>
              <a:off x="3474054" y="3946998"/>
              <a:ext cx="573400" cy="310502"/>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a:spcBef>
                  <a:spcPts val="500"/>
                </a:spcBef>
                <a:spcAft>
                  <a:spcPts val="500"/>
                </a:spcAft>
              </a:pPr>
              <a:r>
                <a:rPr lang="en-US" sz="1400">
                  <a:solidFill>
                    <a:srgbClr val="FFFFFF"/>
                  </a:solidFill>
                  <a:latin typeface="Helvetica" pitchFamily="34" charset="0"/>
                </a:rPr>
                <a:t>135</a:t>
              </a:r>
              <a:r>
                <a:rPr lang="en-US" sz="1400">
                  <a:solidFill>
                    <a:srgbClr val="FFFFFF"/>
                  </a:solidFill>
                </a:rPr>
                <a:t>°</a:t>
              </a:r>
              <a:endParaRPr lang="en-US">
                <a:solidFill>
                  <a:srgbClr val="000000"/>
                </a:solidFill>
                <a:latin typeface="Arial" pitchFamily="34" charset="0"/>
              </a:endParaRPr>
            </a:p>
          </p:txBody>
        </p:sp>
      </p:grpSp>
      <p:sp>
        <p:nvSpPr>
          <p:cNvPr id="3" name="TextBox 2"/>
          <p:cNvSpPr txBox="1"/>
          <p:nvPr/>
        </p:nvSpPr>
        <p:spPr>
          <a:xfrm>
            <a:off x="1009659" y="5244446"/>
            <a:ext cx="4343400" cy="1354217"/>
          </a:xfrm>
          <a:prstGeom prst="rect">
            <a:avLst/>
          </a:prstGeom>
          <a:noFill/>
        </p:spPr>
        <p:txBody>
          <a:bodyPr wrap="square" rtlCol="0">
            <a:spAutoFit/>
          </a:bodyPr>
          <a:lstStyle/>
          <a:p>
            <a:r>
              <a:rPr lang="en-US" dirty="0"/>
              <a:t>Integrated </a:t>
            </a:r>
            <a:r>
              <a:rPr lang="en-US" dirty="0" err="1"/>
              <a:t>polarimeter</a:t>
            </a:r>
            <a:r>
              <a:rPr lang="en-US" dirty="0"/>
              <a:t>-camera system </a:t>
            </a:r>
            <a:r>
              <a:rPr lang="en-US" sz="2800" dirty="0">
                <a:solidFill>
                  <a:srgbClr val="FF0000"/>
                </a:solidFill>
              </a:rPr>
              <a:t>developed by us </a:t>
            </a:r>
            <a:r>
              <a:rPr lang="en-US" dirty="0"/>
              <a:t>and used in conjunction with </a:t>
            </a:r>
            <a:r>
              <a:rPr lang="en-US" dirty="0" err="1"/>
              <a:t>HyperSAS</a:t>
            </a:r>
            <a:r>
              <a:rPr lang="en-US" dirty="0"/>
              <a:t>-POL (LISCO) &amp; WQM</a:t>
            </a:r>
          </a:p>
        </p:txBody>
      </p:sp>
      <p:pic>
        <p:nvPicPr>
          <p:cNvPr id="12" name="Picture 10" descr="2010-06-03 11"/>
          <p:cNvPicPr>
            <a:picLocks noChangeAspect="1" noChangeArrowheads="1"/>
          </p:cNvPicPr>
          <p:nvPr/>
        </p:nvPicPr>
        <p:blipFill>
          <a:blip r:embed="rId3" cstate="print">
            <a:extLst>
              <a:ext uri="{28A0092B-C50C-407E-A947-70E740481C1C}">
                <a14:useLocalDpi xmlns:a14="http://schemas.microsoft.com/office/drawing/2010/main" val="0"/>
              </a:ext>
            </a:extLst>
          </a:blip>
          <a:srcRect t="4614" b="15385"/>
          <a:stretch>
            <a:fillRect/>
          </a:stretch>
        </p:blipFill>
        <p:spPr bwMode="auto">
          <a:xfrm>
            <a:off x="8004332" y="741682"/>
            <a:ext cx="2927563" cy="266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970559" y="3391494"/>
            <a:ext cx="2995111" cy="2246333"/>
          </a:xfrm>
          <a:prstGeom prst="rect">
            <a:avLst/>
          </a:prstGeom>
        </p:spPr>
      </p:pic>
      <p:sp>
        <p:nvSpPr>
          <p:cNvPr id="14" name="TextBox 13"/>
          <p:cNvSpPr txBox="1"/>
          <p:nvPr/>
        </p:nvSpPr>
        <p:spPr>
          <a:xfrm>
            <a:off x="7296413" y="5637827"/>
            <a:ext cx="4343400" cy="646331"/>
          </a:xfrm>
          <a:prstGeom prst="rect">
            <a:avLst/>
          </a:prstGeom>
          <a:noFill/>
        </p:spPr>
        <p:txBody>
          <a:bodyPr wrap="square" rtlCol="0">
            <a:spAutoFit/>
          </a:bodyPr>
          <a:lstStyle/>
          <a:p>
            <a:r>
              <a:rPr lang="en-US" dirty="0"/>
              <a:t>Matchups between </a:t>
            </a:r>
            <a:r>
              <a:rPr lang="en-US" dirty="0" err="1"/>
              <a:t>HyperSAS</a:t>
            </a:r>
            <a:r>
              <a:rPr lang="en-US" dirty="0"/>
              <a:t> –POL at LISCO and WQM in water</a:t>
            </a:r>
          </a:p>
        </p:txBody>
      </p:sp>
    </p:spTree>
    <p:extLst>
      <p:ext uri="{BB962C8B-B14F-4D97-AF65-F5344CB8AC3E}">
        <p14:creationId xmlns:p14="http://schemas.microsoft.com/office/powerpoint/2010/main" val="873969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lgn="ctr"/>
            <a:r>
              <a:rPr lang="en-US" sz="8000" dirty="0" smtClean="0"/>
              <a:t>THANK YOU</a:t>
            </a:r>
            <a:endParaRPr lang="en-US" sz="8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9600" y="0"/>
            <a:ext cx="10972800" cy="1143000"/>
          </a:xfrm>
        </p:spPr>
        <p:txBody>
          <a:bodyPr/>
          <a:lstStyle/>
          <a:p>
            <a:pPr eaLnBrk="1" hangingPunct="1"/>
            <a:r>
              <a:rPr lang="en-US" smtClean="0"/>
              <a:t>Reflectance of Various Surfaces</a:t>
            </a:r>
          </a:p>
        </p:txBody>
      </p:sp>
      <p:sp>
        <p:nvSpPr>
          <p:cNvPr id="5123" name="Rectangle 3"/>
          <p:cNvSpPr>
            <a:spLocks noChangeArrowheads="1"/>
          </p:cNvSpPr>
          <p:nvPr/>
        </p:nvSpPr>
        <p:spPr bwMode="auto">
          <a:xfrm>
            <a:off x="0" y="3244334"/>
            <a:ext cx="184731" cy="369332"/>
          </a:xfrm>
          <a:prstGeom prst="rect">
            <a:avLst/>
          </a:prstGeom>
          <a:noFill/>
          <a:ln w="9525">
            <a:noFill/>
            <a:miter lim="800000"/>
            <a:headEnd/>
            <a:tailEnd/>
          </a:ln>
          <a:effectLst/>
        </p:spPr>
        <p:txBody>
          <a:bodyPr wrap="none" anchor="ctr">
            <a:spAutoFit/>
          </a:bodyPr>
          <a:lstStyle/>
          <a:p>
            <a:endParaRPr lang="en-US"/>
          </a:p>
        </p:txBody>
      </p:sp>
      <p:pic>
        <p:nvPicPr>
          <p:cNvPr id="5124" name="Picture 4" descr="Image:Albedo-e hg.svg">
            <a:hlinkClick r:id="rId3"/>
          </p:cNvPr>
          <p:cNvPicPr>
            <a:picLocks noChangeAspect="1" noChangeArrowheads="1"/>
          </p:cNvPicPr>
          <p:nvPr/>
        </p:nvPicPr>
        <p:blipFill>
          <a:blip r:embed="rId4" cstate="print"/>
          <a:srcRect/>
          <a:stretch>
            <a:fillRect/>
          </a:stretch>
        </p:blipFill>
        <p:spPr bwMode="auto">
          <a:xfrm>
            <a:off x="609601" y="914400"/>
            <a:ext cx="5448300" cy="5105400"/>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6299201" y="1981200"/>
            <a:ext cx="5338233" cy="3322638"/>
          </a:xfrm>
          <a:prstGeom prst="rect">
            <a:avLst/>
          </a:prstGeom>
          <a:noFill/>
          <a:ln w="9525">
            <a:noFill/>
            <a:miter lim="800000"/>
            <a:headEnd/>
            <a:tailEnd/>
          </a:ln>
          <a:effectLst/>
        </p:spPr>
      </p:pic>
      <p:sp>
        <p:nvSpPr>
          <p:cNvPr id="5126" name="Text Box 7"/>
          <p:cNvSpPr txBox="1">
            <a:spLocks noChangeArrowheads="1"/>
          </p:cNvSpPr>
          <p:nvPr/>
        </p:nvSpPr>
        <p:spPr bwMode="auto">
          <a:xfrm>
            <a:off x="1320800" y="6019801"/>
            <a:ext cx="10464800" cy="400110"/>
          </a:xfrm>
          <a:prstGeom prst="rect">
            <a:avLst/>
          </a:prstGeom>
          <a:noFill/>
          <a:ln w="9525">
            <a:noFill/>
            <a:miter lim="800000"/>
            <a:headEnd/>
            <a:tailEnd/>
          </a:ln>
          <a:effectLst/>
        </p:spPr>
        <p:txBody>
          <a:bodyPr>
            <a:spAutoFit/>
          </a:bodyPr>
          <a:lstStyle/>
          <a:p>
            <a:pPr algn="ctr">
              <a:spcBef>
                <a:spcPct val="50000"/>
              </a:spcBef>
            </a:pPr>
            <a:r>
              <a:rPr lang="en-US" sz="2000">
                <a:solidFill>
                  <a:srgbClr val="C00000"/>
                </a:solidFill>
              </a:rPr>
              <a:t>Signal from water is small in comparison with reflectance from other surfaces and atmosphere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09600" y="0"/>
            <a:ext cx="10972800" cy="1143000"/>
          </a:xfrm>
        </p:spPr>
        <p:txBody>
          <a:bodyPr/>
          <a:lstStyle/>
          <a:p>
            <a:pPr eaLnBrk="1" hangingPunct="1"/>
            <a:r>
              <a:rPr lang="en-US" sz="3600" smtClean="0"/>
              <a:t>Water Composition for the Open Ocean and Coastal Waters</a:t>
            </a:r>
          </a:p>
        </p:txBody>
      </p:sp>
      <p:sp>
        <p:nvSpPr>
          <p:cNvPr id="4099" name="Text Box 4"/>
          <p:cNvSpPr txBox="1">
            <a:spLocks noChangeArrowheads="1"/>
          </p:cNvSpPr>
          <p:nvPr/>
        </p:nvSpPr>
        <p:spPr bwMode="auto">
          <a:xfrm>
            <a:off x="1828800" y="5638800"/>
            <a:ext cx="4673600" cy="457200"/>
          </a:xfrm>
          <a:prstGeom prst="rect">
            <a:avLst/>
          </a:prstGeom>
          <a:noFill/>
          <a:ln w="9525">
            <a:noFill/>
            <a:miter lim="800000"/>
            <a:headEnd/>
            <a:tailEnd/>
          </a:ln>
          <a:effectLst/>
        </p:spPr>
        <p:txBody>
          <a:bodyPr>
            <a:spAutoFit/>
          </a:bodyPr>
          <a:lstStyle/>
          <a:p>
            <a:pPr>
              <a:spcBef>
                <a:spcPct val="50000"/>
              </a:spcBef>
            </a:pPr>
            <a:r>
              <a:rPr lang="en-US" sz="2400">
                <a:solidFill>
                  <a:srgbClr val="00FF00"/>
                </a:solidFill>
              </a:rPr>
              <a:t>Algae </a:t>
            </a:r>
            <a:r>
              <a:rPr lang="en-US" sz="2400">
                <a:solidFill>
                  <a:srgbClr val="993366"/>
                </a:solidFill>
              </a:rPr>
              <a:t>CDOM* </a:t>
            </a:r>
            <a:r>
              <a:rPr lang="en-US" sz="2400">
                <a:solidFill>
                  <a:srgbClr val="A50021"/>
                </a:solidFill>
              </a:rPr>
              <a:t>Minerals</a:t>
            </a:r>
          </a:p>
        </p:txBody>
      </p:sp>
      <p:sp>
        <p:nvSpPr>
          <p:cNvPr id="4100" name="Rectangle 83"/>
          <p:cNvSpPr>
            <a:spLocks noChangeArrowheads="1"/>
          </p:cNvSpPr>
          <p:nvPr/>
        </p:nvSpPr>
        <p:spPr bwMode="auto">
          <a:xfrm>
            <a:off x="304800" y="6054811"/>
            <a:ext cx="10566400" cy="369332"/>
          </a:xfrm>
          <a:prstGeom prst="rect">
            <a:avLst/>
          </a:prstGeom>
          <a:noFill/>
          <a:ln w="9525">
            <a:noFill/>
            <a:miter lim="800000"/>
            <a:headEnd/>
            <a:tailEnd/>
          </a:ln>
          <a:effectLst/>
        </p:spPr>
        <p:txBody>
          <a:bodyPr wrap="square">
            <a:spAutoFit/>
          </a:bodyPr>
          <a:lstStyle/>
          <a:p>
            <a:r>
              <a:rPr lang="en-US" dirty="0">
                <a:solidFill>
                  <a:srgbClr val="990033"/>
                </a:solidFill>
              </a:rPr>
              <a:t>*CDOM is the colored dissolved organic matter  mostly of terrestrial origin</a:t>
            </a:r>
            <a:endParaRPr lang="en-US" dirty="0">
              <a:solidFill>
                <a:srgbClr val="993366"/>
              </a:solidFill>
            </a:endParaRPr>
          </a:p>
        </p:txBody>
      </p:sp>
      <p:grpSp>
        <p:nvGrpSpPr>
          <p:cNvPr id="2" name="Group 86"/>
          <p:cNvGrpSpPr>
            <a:grpSpLocks/>
          </p:cNvGrpSpPr>
          <p:nvPr/>
        </p:nvGrpSpPr>
        <p:grpSpPr bwMode="auto">
          <a:xfrm>
            <a:off x="508000" y="1295401"/>
            <a:ext cx="6908800" cy="4143375"/>
            <a:chOff x="1056" y="816"/>
            <a:chExt cx="3264" cy="2610"/>
          </a:xfrm>
        </p:grpSpPr>
        <p:pic>
          <p:nvPicPr>
            <p:cNvPr id="4104" name="Picture 84"/>
            <p:cNvPicPr>
              <a:picLocks noChangeAspect="1" noChangeArrowheads="1"/>
            </p:cNvPicPr>
            <p:nvPr/>
          </p:nvPicPr>
          <p:blipFill>
            <a:blip r:embed="rId3" cstate="print"/>
            <a:srcRect/>
            <a:stretch>
              <a:fillRect/>
            </a:stretch>
          </p:blipFill>
          <p:spPr bwMode="auto">
            <a:xfrm>
              <a:off x="1056" y="1248"/>
              <a:ext cx="3264" cy="2178"/>
            </a:xfrm>
            <a:prstGeom prst="rect">
              <a:avLst/>
            </a:prstGeom>
            <a:noFill/>
            <a:ln w="9525">
              <a:noFill/>
              <a:miter lim="800000"/>
              <a:headEnd/>
              <a:tailEnd/>
            </a:ln>
            <a:effectLst/>
          </p:spPr>
        </p:pic>
        <p:sp>
          <p:nvSpPr>
            <p:cNvPr id="4105" name="Oval 85"/>
            <p:cNvSpPr>
              <a:spLocks noChangeArrowheads="1"/>
            </p:cNvSpPr>
            <p:nvPr/>
          </p:nvSpPr>
          <p:spPr bwMode="auto">
            <a:xfrm>
              <a:off x="2880" y="816"/>
              <a:ext cx="816" cy="712"/>
            </a:xfrm>
            <a:prstGeom prst="ellipse">
              <a:avLst/>
            </a:prstGeom>
            <a:solidFill>
              <a:srgbClr val="FFFF00">
                <a:alpha val="70979"/>
              </a:srgbClr>
            </a:solidFill>
            <a:ln w="9525">
              <a:noFill/>
              <a:round/>
              <a:headEnd/>
              <a:tailEnd/>
            </a:ln>
            <a:effectLst/>
          </p:spPr>
          <p:txBody>
            <a:bodyPr wrap="none" anchor="ctr"/>
            <a:lstStyle/>
            <a:p>
              <a:endParaRPr lang="en-US"/>
            </a:p>
          </p:txBody>
        </p:sp>
      </p:grpSp>
      <p:sp>
        <p:nvSpPr>
          <p:cNvPr id="4102" name="Text Box 87"/>
          <p:cNvSpPr txBox="1">
            <a:spLocks noChangeArrowheads="1"/>
          </p:cNvSpPr>
          <p:nvPr/>
        </p:nvSpPr>
        <p:spPr bwMode="auto">
          <a:xfrm>
            <a:off x="8026400" y="2362201"/>
            <a:ext cx="3149600" cy="707886"/>
          </a:xfrm>
          <a:prstGeom prst="rect">
            <a:avLst/>
          </a:prstGeom>
          <a:noFill/>
          <a:ln w="9525">
            <a:noFill/>
            <a:miter lim="800000"/>
            <a:headEnd/>
            <a:tailEnd/>
          </a:ln>
          <a:effectLst/>
        </p:spPr>
        <p:txBody>
          <a:bodyPr>
            <a:spAutoFit/>
          </a:bodyPr>
          <a:lstStyle/>
          <a:p>
            <a:pPr>
              <a:spcBef>
                <a:spcPct val="50000"/>
              </a:spcBef>
            </a:pPr>
            <a:r>
              <a:rPr lang="en-US" sz="2000">
                <a:solidFill>
                  <a:srgbClr val="008000"/>
                </a:solidFill>
              </a:rPr>
              <a:t>In the open ocean algae are the main component</a:t>
            </a:r>
          </a:p>
        </p:txBody>
      </p:sp>
      <p:sp>
        <p:nvSpPr>
          <p:cNvPr id="4103" name="Text Box 88"/>
          <p:cNvSpPr txBox="1">
            <a:spLocks noChangeArrowheads="1"/>
          </p:cNvSpPr>
          <p:nvPr/>
        </p:nvSpPr>
        <p:spPr bwMode="auto">
          <a:xfrm>
            <a:off x="8026400" y="4038601"/>
            <a:ext cx="3556000" cy="707886"/>
          </a:xfrm>
          <a:prstGeom prst="rect">
            <a:avLst/>
          </a:prstGeom>
          <a:noFill/>
          <a:ln w="9525">
            <a:noFill/>
            <a:miter lim="800000"/>
            <a:headEnd/>
            <a:tailEnd/>
          </a:ln>
          <a:effectLst/>
        </p:spPr>
        <p:txBody>
          <a:bodyPr>
            <a:spAutoFit/>
          </a:bodyPr>
          <a:lstStyle/>
          <a:p>
            <a:pPr>
              <a:spcBef>
                <a:spcPct val="50000"/>
              </a:spcBef>
            </a:pPr>
            <a:r>
              <a:rPr lang="en-US" sz="2000" dirty="0">
                <a:solidFill>
                  <a:srgbClr val="996633"/>
                </a:solidFill>
              </a:rPr>
              <a:t>In coastal waters algae are mixed with CDOM and minerals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508000" y="5105400"/>
            <a:ext cx="10668000" cy="641350"/>
          </a:xfrm>
          <a:prstGeom prst="rect">
            <a:avLst/>
          </a:prstGeom>
          <a:noFill/>
          <a:ln w="9525">
            <a:noFill/>
            <a:miter lim="800000"/>
            <a:headEnd/>
            <a:tailEnd/>
          </a:ln>
          <a:effectLst/>
        </p:spPr>
        <p:txBody>
          <a:bodyPr>
            <a:spAutoFit/>
          </a:bodyPr>
          <a:lstStyle/>
          <a:p>
            <a:r>
              <a:rPr lang="en-US" b="1">
                <a:solidFill>
                  <a:srgbClr val="0000FF"/>
                </a:solidFill>
              </a:rPr>
              <a:t>L</a:t>
            </a:r>
            <a:r>
              <a:rPr lang="en-US" b="1" baseline="-25000">
                <a:solidFill>
                  <a:srgbClr val="0000FF"/>
                </a:solidFill>
              </a:rPr>
              <a:t>w</a:t>
            </a:r>
            <a:r>
              <a:rPr lang="en-US"/>
              <a:t> -Total water-leaving radiance. </a:t>
            </a:r>
            <a:r>
              <a:rPr lang="en-US" b="1">
                <a:solidFill>
                  <a:srgbClr val="0000FF"/>
                </a:solidFill>
              </a:rPr>
              <a:t>L</a:t>
            </a:r>
            <a:r>
              <a:rPr lang="en-US" b="1" baseline="-25000">
                <a:solidFill>
                  <a:srgbClr val="0000FF"/>
                </a:solidFill>
              </a:rPr>
              <a:t>s</a:t>
            </a:r>
            <a:r>
              <a:rPr lang="en-US"/>
              <a:t> - Radiance above the sea surface due to all surface reflection effects within the IFOV. </a:t>
            </a:r>
            <a:r>
              <a:rPr lang="en-US" b="1">
                <a:solidFill>
                  <a:srgbClr val="0000FF"/>
                </a:solidFill>
              </a:rPr>
              <a:t>L</a:t>
            </a:r>
            <a:r>
              <a:rPr lang="en-US" b="1" baseline="-25000">
                <a:solidFill>
                  <a:srgbClr val="0000FF"/>
                </a:solidFill>
              </a:rPr>
              <a:t>p</a:t>
            </a:r>
            <a:r>
              <a:rPr lang="en-US" b="1">
                <a:solidFill>
                  <a:srgbClr val="0000FF"/>
                </a:solidFill>
              </a:rPr>
              <a:t> </a:t>
            </a:r>
            <a:r>
              <a:rPr lang="en-US" b="1"/>
              <a:t>-</a:t>
            </a:r>
            <a:r>
              <a:rPr lang="en-US"/>
              <a:t> Atmospheric path radiance. </a:t>
            </a:r>
          </a:p>
        </p:txBody>
      </p:sp>
      <p:sp>
        <p:nvSpPr>
          <p:cNvPr id="6147" name="Rectangle 3"/>
          <p:cNvSpPr>
            <a:spLocks noChangeArrowheads="1"/>
          </p:cNvSpPr>
          <p:nvPr/>
        </p:nvSpPr>
        <p:spPr bwMode="auto">
          <a:xfrm>
            <a:off x="609600" y="0"/>
            <a:ext cx="10972800" cy="1143000"/>
          </a:xfrm>
          <a:prstGeom prst="rect">
            <a:avLst/>
          </a:prstGeom>
          <a:noFill/>
          <a:ln w="9525">
            <a:noFill/>
            <a:miter lim="800000"/>
            <a:headEnd/>
            <a:tailEnd/>
          </a:ln>
          <a:effectLst/>
        </p:spPr>
        <p:txBody>
          <a:bodyPr anchor="ctr"/>
          <a:lstStyle/>
          <a:p>
            <a:pPr algn="ctr"/>
            <a:r>
              <a:rPr lang="en-US" sz="3600">
                <a:solidFill>
                  <a:srgbClr val="996633"/>
                </a:solidFill>
              </a:rPr>
              <a:t>Total Radiance Signal at the Top of Atmosphere</a:t>
            </a:r>
          </a:p>
        </p:txBody>
      </p:sp>
      <p:grpSp>
        <p:nvGrpSpPr>
          <p:cNvPr id="2" name="Group 4"/>
          <p:cNvGrpSpPr>
            <a:grpSpLocks/>
          </p:cNvGrpSpPr>
          <p:nvPr/>
        </p:nvGrpSpPr>
        <p:grpSpPr bwMode="auto">
          <a:xfrm>
            <a:off x="1422400" y="1143000"/>
            <a:ext cx="9956800" cy="3886200"/>
            <a:chOff x="672" y="720"/>
            <a:chExt cx="4704" cy="2448"/>
          </a:xfrm>
        </p:grpSpPr>
        <p:pic>
          <p:nvPicPr>
            <p:cNvPr id="6151" name="Picture 5" descr="Photon Paths and Water Leaving Radiance">
              <a:hlinkClick r:id="rId3"/>
            </p:cNvPr>
            <p:cNvPicPr>
              <a:picLocks noChangeAspect="1" noChangeArrowheads="1"/>
            </p:cNvPicPr>
            <p:nvPr/>
          </p:nvPicPr>
          <p:blipFill>
            <a:blip r:embed="rId4" cstate="print"/>
            <a:srcRect/>
            <a:stretch>
              <a:fillRect/>
            </a:stretch>
          </p:blipFill>
          <p:spPr bwMode="auto">
            <a:xfrm>
              <a:off x="672" y="720"/>
              <a:ext cx="4704" cy="2448"/>
            </a:xfrm>
            <a:prstGeom prst="rect">
              <a:avLst/>
            </a:prstGeom>
            <a:noFill/>
            <a:ln w="9525">
              <a:noFill/>
              <a:miter lim="800000"/>
              <a:headEnd/>
              <a:tailEnd/>
            </a:ln>
          </p:spPr>
        </p:pic>
        <p:sp>
          <p:nvSpPr>
            <p:cNvPr id="6152" name="Text Box 6"/>
            <p:cNvSpPr txBox="1">
              <a:spLocks noChangeArrowheads="1"/>
            </p:cNvSpPr>
            <p:nvPr/>
          </p:nvSpPr>
          <p:spPr bwMode="auto">
            <a:xfrm>
              <a:off x="2411" y="2301"/>
              <a:ext cx="279" cy="231"/>
            </a:xfrm>
            <a:prstGeom prst="rect">
              <a:avLst/>
            </a:prstGeom>
            <a:noFill/>
            <a:ln w="9525">
              <a:noFill/>
              <a:miter lim="800000"/>
              <a:headEnd/>
              <a:tailEnd/>
            </a:ln>
            <a:effectLst/>
          </p:spPr>
          <p:txBody>
            <a:bodyPr>
              <a:spAutoFit/>
            </a:bodyPr>
            <a:lstStyle/>
            <a:p>
              <a:pPr algn="ctr">
                <a:spcBef>
                  <a:spcPct val="50000"/>
                </a:spcBef>
              </a:pPr>
              <a:r>
                <a:rPr lang="en-US" b="1">
                  <a:solidFill>
                    <a:srgbClr val="0000FF"/>
                  </a:solidFill>
                </a:rPr>
                <a:t>L</a:t>
              </a:r>
              <a:r>
                <a:rPr lang="en-US" b="1" baseline="-25000">
                  <a:solidFill>
                    <a:srgbClr val="0000FF"/>
                  </a:solidFill>
                </a:rPr>
                <a:t>s</a:t>
              </a:r>
              <a:endParaRPr lang="en-US" b="1">
                <a:solidFill>
                  <a:srgbClr val="0000FF"/>
                </a:solidFill>
              </a:endParaRPr>
            </a:p>
          </p:txBody>
        </p:sp>
        <p:sp>
          <p:nvSpPr>
            <p:cNvPr id="6153" name="Text Box 7"/>
            <p:cNvSpPr txBox="1">
              <a:spLocks noChangeArrowheads="1"/>
            </p:cNvSpPr>
            <p:nvPr/>
          </p:nvSpPr>
          <p:spPr bwMode="auto">
            <a:xfrm>
              <a:off x="2783" y="2294"/>
              <a:ext cx="280" cy="231"/>
            </a:xfrm>
            <a:prstGeom prst="rect">
              <a:avLst/>
            </a:prstGeom>
            <a:noFill/>
            <a:ln w="9525">
              <a:noFill/>
              <a:miter lim="800000"/>
              <a:headEnd/>
              <a:tailEnd/>
            </a:ln>
            <a:effectLst/>
          </p:spPr>
          <p:txBody>
            <a:bodyPr>
              <a:spAutoFit/>
            </a:bodyPr>
            <a:lstStyle/>
            <a:p>
              <a:pPr algn="ctr">
                <a:spcBef>
                  <a:spcPct val="50000"/>
                </a:spcBef>
              </a:pPr>
              <a:r>
                <a:rPr lang="en-US" b="1">
                  <a:solidFill>
                    <a:srgbClr val="0000FF"/>
                  </a:solidFill>
                </a:rPr>
                <a:t>L</a:t>
              </a:r>
              <a:r>
                <a:rPr lang="en-US" b="1" baseline="-25000">
                  <a:solidFill>
                    <a:srgbClr val="0000FF"/>
                  </a:solidFill>
                </a:rPr>
                <a:t>w</a:t>
              </a:r>
              <a:endParaRPr lang="en-US" b="1">
                <a:solidFill>
                  <a:srgbClr val="0000FF"/>
                </a:solidFill>
              </a:endParaRPr>
            </a:p>
          </p:txBody>
        </p:sp>
        <p:sp>
          <p:nvSpPr>
            <p:cNvPr id="6154" name="Text Box 8"/>
            <p:cNvSpPr txBox="1">
              <a:spLocks noChangeArrowheads="1"/>
            </p:cNvSpPr>
            <p:nvPr/>
          </p:nvSpPr>
          <p:spPr bwMode="auto">
            <a:xfrm>
              <a:off x="3796" y="1321"/>
              <a:ext cx="280" cy="231"/>
            </a:xfrm>
            <a:prstGeom prst="rect">
              <a:avLst/>
            </a:prstGeom>
            <a:noFill/>
            <a:ln w="9525">
              <a:noFill/>
              <a:miter lim="800000"/>
              <a:headEnd/>
              <a:tailEnd/>
            </a:ln>
            <a:effectLst/>
          </p:spPr>
          <p:txBody>
            <a:bodyPr>
              <a:spAutoFit/>
            </a:bodyPr>
            <a:lstStyle/>
            <a:p>
              <a:pPr algn="ctr">
                <a:spcBef>
                  <a:spcPct val="50000"/>
                </a:spcBef>
              </a:pPr>
              <a:r>
                <a:rPr lang="en-US" b="1">
                  <a:solidFill>
                    <a:srgbClr val="0000FF"/>
                  </a:solidFill>
                </a:rPr>
                <a:t>L</a:t>
              </a:r>
              <a:r>
                <a:rPr lang="en-US" b="1" baseline="-25000">
                  <a:solidFill>
                    <a:srgbClr val="0000FF"/>
                  </a:solidFill>
                </a:rPr>
                <a:t>p</a:t>
              </a:r>
              <a:endParaRPr lang="en-US" b="1">
                <a:solidFill>
                  <a:srgbClr val="0000FF"/>
                </a:solidFill>
              </a:endParaRPr>
            </a:p>
          </p:txBody>
        </p:sp>
      </p:grpSp>
      <p:sp>
        <p:nvSpPr>
          <p:cNvPr id="6149" name="Text Box 9"/>
          <p:cNvSpPr txBox="1">
            <a:spLocks noChangeArrowheads="1"/>
          </p:cNvSpPr>
          <p:nvPr/>
        </p:nvSpPr>
        <p:spPr bwMode="auto">
          <a:xfrm>
            <a:off x="2188364" y="5791201"/>
            <a:ext cx="7840672" cy="369332"/>
          </a:xfrm>
          <a:prstGeom prst="rect">
            <a:avLst/>
          </a:prstGeom>
          <a:noFill/>
          <a:ln w="9525">
            <a:noFill/>
            <a:miter lim="800000"/>
            <a:headEnd/>
            <a:tailEnd/>
          </a:ln>
          <a:effectLst/>
        </p:spPr>
        <p:txBody>
          <a:bodyPr wrap="none">
            <a:spAutoFit/>
          </a:bodyPr>
          <a:lstStyle/>
          <a:p>
            <a:pPr algn="ctr"/>
            <a:r>
              <a:rPr lang="en-US">
                <a:solidFill>
                  <a:srgbClr val="663300"/>
                </a:solidFill>
              </a:rPr>
              <a:t>Signal from the atmospheric scattering is about 10 times stronger than from water. </a:t>
            </a:r>
          </a:p>
        </p:txBody>
      </p:sp>
      <p:sp>
        <p:nvSpPr>
          <p:cNvPr id="6150" name="Text Box 10"/>
          <p:cNvSpPr txBox="1">
            <a:spLocks noChangeArrowheads="1"/>
          </p:cNvSpPr>
          <p:nvPr/>
        </p:nvSpPr>
        <p:spPr bwMode="auto">
          <a:xfrm>
            <a:off x="1016000" y="6216651"/>
            <a:ext cx="10363200" cy="366713"/>
          </a:xfrm>
          <a:prstGeom prst="rect">
            <a:avLst/>
          </a:prstGeom>
          <a:noFill/>
          <a:ln w="9525">
            <a:noFill/>
            <a:miter lim="800000"/>
            <a:headEnd/>
            <a:tailEnd/>
          </a:ln>
          <a:effectLst/>
        </p:spPr>
        <p:txBody>
          <a:bodyPr>
            <a:spAutoFit/>
          </a:bodyPr>
          <a:lstStyle/>
          <a:p>
            <a:pPr algn="ctr">
              <a:spcBef>
                <a:spcPct val="50000"/>
              </a:spcBef>
            </a:pPr>
            <a:r>
              <a:rPr lang="en-US">
                <a:solidFill>
                  <a:srgbClr val="0000FF"/>
                </a:solidFill>
              </a:rPr>
              <a:t>Atmospheric correction utilizes </a:t>
            </a:r>
            <a:r>
              <a:rPr lang="en-US">
                <a:solidFill>
                  <a:srgbClr val="663300"/>
                </a:solidFill>
              </a:rPr>
              <a:t>NIR</a:t>
            </a:r>
            <a:r>
              <a:rPr lang="en-US">
                <a:solidFill>
                  <a:srgbClr val="0000FF"/>
                </a:solidFill>
              </a:rPr>
              <a:t> bands (748, 865 nm)                                                  </a:t>
            </a:r>
            <a:endParaRPr lang="ru-RU">
              <a:solidFill>
                <a:srgbClr val="0000FF"/>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08000" y="-76200"/>
            <a:ext cx="11294533" cy="1143000"/>
          </a:xfrm>
        </p:spPr>
        <p:txBody>
          <a:bodyPr/>
          <a:lstStyle/>
          <a:p>
            <a:pPr eaLnBrk="1" hangingPunct="1"/>
            <a:r>
              <a:rPr lang="en-US" sz="3200" smtClean="0"/>
              <a:t>Main Requirements for Climatic Data Records</a:t>
            </a:r>
          </a:p>
        </p:txBody>
      </p:sp>
      <p:sp>
        <p:nvSpPr>
          <p:cNvPr id="8195" name="Content Placeholder 2"/>
          <p:cNvSpPr>
            <a:spLocks noGrp="1"/>
          </p:cNvSpPr>
          <p:nvPr>
            <p:ph idx="1"/>
          </p:nvPr>
        </p:nvSpPr>
        <p:spPr>
          <a:xfrm>
            <a:off x="298451" y="914400"/>
            <a:ext cx="11700933" cy="1828800"/>
          </a:xfrm>
        </p:spPr>
        <p:txBody>
          <a:bodyPr/>
          <a:lstStyle/>
          <a:p>
            <a:pPr marL="0" indent="0">
              <a:buFontTx/>
              <a:buNone/>
            </a:pPr>
            <a:r>
              <a:rPr lang="en-US" sz="2400" smtClean="0"/>
              <a:t>To gain insight into climate variability and change the requirement is continuous time series of observations to estimate ocean properties such as phytoplankton chlorophyll-a with the radiometric accuracy of current sensors or better </a:t>
            </a:r>
            <a:r>
              <a:rPr lang="en-US" sz="1800" smtClean="0"/>
              <a:t>(IOCCG report 13)</a:t>
            </a:r>
            <a:endParaRPr lang="en-US" sz="2000" smtClean="0"/>
          </a:p>
        </p:txBody>
      </p:sp>
      <p:sp>
        <p:nvSpPr>
          <p:cNvPr id="8196" name="Rectangle 1"/>
          <p:cNvSpPr>
            <a:spLocks noChangeArrowheads="1"/>
          </p:cNvSpPr>
          <p:nvPr/>
        </p:nvSpPr>
        <p:spPr bwMode="auto">
          <a:xfrm>
            <a:off x="298451" y="2882901"/>
            <a:ext cx="11700933" cy="830997"/>
          </a:xfrm>
          <a:prstGeom prst="rect">
            <a:avLst/>
          </a:prstGeom>
          <a:noFill/>
          <a:ln w="9525">
            <a:noFill/>
            <a:miter lim="800000"/>
            <a:headEnd/>
            <a:tailEnd/>
          </a:ln>
        </p:spPr>
        <p:txBody>
          <a:bodyPr>
            <a:spAutoFit/>
          </a:bodyPr>
          <a:lstStyle/>
          <a:p>
            <a:r>
              <a:rPr lang="en-US" sz="2400"/>
              <a:t>Length: relevant for climate time scales (referred to as “long-term”) need for multiple decades of data (&gt;~50 years) </a:t>
            </a:r>
            <a:r>
              <a:rPr lang="en-US" b="1"/>
              <a:t>- </a:t>
            </a:r>
            <a:r>
              <a:rPr lang="en-US"/>
              <a:t>Melin, 2013</a:t>
            </a:r>
          </a:p>
        </p:txBody>
      </p:sp>
      <p:sp>
        <p:nvSpPr>
          <p:cNvPr id="8197" name="Rectangle 1"/>
          <p:cNvSpPr>
            <a:spLocks noChangeArrowheads="1"/>
          </p:cNvSpPr>
          <p:nvPr/>
        </p:nvSpPr>
        <p:spPr bwMode="auto">
          <a:xfrm>
            <a:off x="99485" y="4724400"/>
            <a:ext cx="11899900" cy="1200329"/>
          </a:xfrm>
          <a:prstGeom prst="rect">
            <a:avLst/>
          </a:prstGeom>
          <a:noFill/>
          <a:ln w="9525">
            <a:noFill/>
            <a:miter lim="800000"/>
            <a:headEnd/>
            <a:tailEnd/>
          </a:ln>
        </p:spPr>
        <p:txBody>
          <a:bodyPr>
            <a:spAutoFit/>
          </a:bodyPr>
          <a:lstStyle/>
          <a:p>
            <a:r>
              <a:rPr lang="en-US" sz="2400">
                <a:solidFill>
                  <a:srgbClr val="0000FF"/>
                </a:solidFill>
              </a:rPr>
              <a:t>- Water leaving radiance / Remote sensing reflectance (Rrs) – highly accurate measurements by well calibrated sensors and consistency through various missions</a:t>
            </a:r>
          </a:p>
          <a:p>
            <a:r>
              <a:rPr lang="en-US" sz="2400">
                <a:solidFill>
                  <a:srgbClr val="0000FF"/>
                </a:solidFill>
              </a:rPr>
              <a:t>- Chlorophyll-a concentration (Chla) – main ocean color product – continuous time series</a:t>
            </a:r>
          </a:p>
        </p:txBody>
      </p:sp>
      <p:sp>
        <p:nvSpPr>
          <p:cNvPr id="8198" name="TextBox 2"/>
          <p:cNvSpPr txBox="1">
            <a:spLocks noChangeArrowheads="1"/>
          </p:cNvSpPr>
          <p:nvPr/>
        </p:nvSpPr>
        <p:spPr bwMode="auto">
          <a:xfrm>
            <a:off x="298451" y="4262438"/>
            <a:ext cx="5187949" cy="461962"/>
          </a:xfrm>
          <a:prstGeom prst="rect">
            <a:avLst/>
          </a:prstGeom>
          <a:noFill/>
          <a:ln w="9525">
            <a:noFill/>
            <a:miter lim="800000"/>
            <a:headEnd/>
            <a:tailEnd/>
          </a:ln>
        </p:spPr>
        <p:txBody>
          <a:bodyPr>
            <a:spAutoFit/>
          </a:bodyPr>
          <a:lstStyle/>
          <a:p>
            <a:r>
              <a:rPr lang="en-US" sz="2400" b="1" u="sng">
                <a:solidFill>
                  <a:srgbClr val="996633"/>
                </a:solidFill>
              </a:rPr>
              <a:t>Two levels of products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TotalTime>
  <Words>4032</Words>
  <Application>Microsoft Office PowerPoint</Application>
  <PresentationFormat>Widescreen</PresentationFormat>
  <Paragraphs>541</Paragraphs>
  <Slides>59</Slides>
  <Notes>14</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3</vt:i4>
      </vt:variant>
      <vt:variant>
        <vt:lpstr>Slide Titles</vt:lpstr>
      </vt:variant>
      <vt:variant>
        <vt:i4>59</vt:i4>
      </vt:variant>
    </vt:vector>
  </HeadingPairs>
  <TitlesOfParts>
    <vt:vector size="75" baseType="lpstr">
      <vt:lpstr>ＭＳ Ｐゴシック</vt:lpstr>
      <vt:lpstr>Albertus</vt:lpstr>
      <vt:lpstr>Arial</vt:lpstr>
      <vt:lpstr>Arial Black</vt:lpstr>
      <vt:lpstr>Arial Narrow</vt:lpstr>
      <vt:lpstr>Calibri</vt:lpstr>
      <vt:lpstr>Cambria Math</vt:lpstr>
      <vt:lpstr>Comic Sans MS</vt:lpstr>
      <vt:lpstr>Helvetica</vt:lpstr>
      <vt:lpstr>Symbol</vt:lpstr>
      <vt:lpstr>Times New Roman</vt:lpstr>
      <vt:lpstr>Wingdings</vt:lpstr>
      <vt:lpstr>Default Design</vt:lpstr>
      <vt:lpstr>Bitmap Image</vt:lpstr>
      <vt:lpstr>Graph</vt:lpstr>
      <vt:lpstr>Equation</vt:lpstr>
      <vt:lpstr>Satellite Remote Sensing of Coastal Waters: Selected Needs &amp; CREST Responses</vt:lpstr>
      <vt:lpstr>CREST Researchers &amp; Students: Multidisciplinary Group at CCNY &amp; UPRM</vt:lpstr>
      <vt:lpstr>PowerPoint Presentation</vt:lpstr>
      <vt:lpstr> </vt:lpstr>
      <vt:lpstr>PowerPoint Presentation</vt:lpstr>
      <vt:lpstr>Reflectance of Various Surfaces</vt:lpstr>
      <vt:lpstr>Water Composition for the Open Ocean and Coastal Waters</vt:lpstr>
      <vt:lpstr>PowerPoint Presentation</vt:lpstr>
      <vt:lpstr>Main Requirements for Climatic Data Records</vt:lpstr>
      <vt:lpstr>Remote Sensing of the Ocean</vt:lpstr>
      <vt:lpstr>Reflectance spectra for the open ocean</vt:lpstr>
      <vt:lpstr>PowerPoint Presentation</vt:lpstr>
      <vt:lpstr>PowerPoint Presentation</vt:lpstr>
      <vt:lpstr> </vt:lpstr>
      <vt:lpstr>PowerPoint Presentation</vt:lpstr>
      <vt:lpstr> Impacts of Climate Change on the Occurrence of Harmful Algal Blooms (HABs)</vt:lpstr>
      <vt:lpstr> Impacts of Climate Change on the Occurrence of Harmful Algal Blooms (HABs)</vt:lpstr>
      <vt:lpstr>Theme IV  Projects</vt:lpstr>
      <vt:lpstr>PowerPoint Presentation</vt:lpstr>
      <vt:lpstr>PowerPoint Presentation</vt:lpstr>
      <vt:lpstr>PowerPoint Presentation</vt:lpstr>
      <vt:lpstr>SeaPRISM instrument</vt:lpstr>
      <vt:lpstr>PowerPoint Presentation</vt:lpstr>
      <vt:lpstr>Deployment of Water Quality Monitor (WQM) at LISCO and field campaign in the area </vt:lpstr>
      <vt:lpstr>PowerPoint Presentation</vt:lpstr>
      <vt:lpstr>PowerPoint Presentation</vt:lpstr>
      <vt:lpstr>Vicarious Calibration</vt:lpstr>
      <vt:lpstr>PowerPoint Presentation</vt:lpstr>
      <vt:lpstr>Above Water Signal decomposition</vt:lpstr>
      <vt:lpstr>Methodology</vt:lpstr>
      <vt:lpstr>AERONET-OC sites  (shows reasonable agreement for in-situ-satellite data, suitability for cal/val)  </vt:lpstr>
      <vt:lpstr>Matchup comparison between VIIRS and AERONET-OC nLw(λ)</vt:lpstr>
      <vt:lpstr>In-situ &amp; Satellite Data Used in RT Simulations</vt:lpstr>
      <vt:lpstr>Matchup comparisons between the simulated and VIIRS Lt (λ)</vt:lpstr>
      <vt:lpstr>Matchup comparisons between the simulated and VIIRS Lt (λ) at each wavelength (Blue &amp; Green parts of the spectrum)</vt:lpstr>
      <vt:lpstr>PowerPoint Presentation</vt:lpstr>
      <vt:lpstr>Matchup comparisons between the simulated and MODIS Lt (λ) at WaveCIS</vt:lpstr>
      <vt:lpstr>Derivation of the radiometric vicarious calibration gain factors</vt:lpstr>
      <vt:lpstr>PowerPoint Presentation</vt:lpstr>
      <vt:lpstr>Project 2</vt:lpstr>
      <vt:lpstr>Major field campaign in Chesapeake Bay : Aug 2013</vt:lpstr>
      <vt:lpstr>Chesapeake Bay campaign: Aug 2013</vt:lpstr>
      <vt:lpstr>PowerPoint Presentation</vt:lpstr>
      <vt:lpstr>PowerPoint Presentation</vt:lpstr>
      <vt:lpstr>PowerPoint Presentation</vt:lpstr>
      <vt:lpstr>NIR/Red algorithm on field data, Chesapeake Bay</vt:lpstr>
      <vt:lpstr>PowerPoint Presentation</vt:lpstr>
      <vt:lpstr>Validation of algorithms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we use polarization characteristics of light in water?</vt:lpstr>
      <vt:lpstr>c/a -  DOLP relationship Example of Retrieval process</vt:lpstr>
      <vt:lpstr>Validation of the polarized algorithms demonstrated in field measurements </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Sam</cp:lastModifiedBy>
  <cp:revision>140</cp:revision>
  <dcterms:created xsi:type="dcterms:W3CDTF">2014-03-22T05:31:47Z</dcterms:created>
  <dcterms:modified xsi:type="dcterms:W3CDTF">2014-09-09T13:54:11Z</dcterms:modified>
</cp:coreProperties>
</file>